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D76D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80350D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D76D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80350D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D76D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02928" y="5226403"/>
            <a:ext cx="2354161" cy="119159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D76D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37841" y="90296"/>
            <a:ext cx="7116317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D76DCC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6976" y="1555750"/>
            <a:ext cx="10875645" cy="3317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80350D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8" Type="http://schemas.openxmlformats.org/officeDocument/2006/relationships/image" Target="../media/image8.jpg"/><Relationship Id="rId9" Type="http://schemas.openxmlformats.org/officeDocument/2006/relationships/image" Target="../media/image9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1.png"/><Relationship Id="rId4" Type="http://schemas.openxmlformats.org/officeDocument/2006/relationships/image" Target="../media/image32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1.png"/><Relationship Id="rId4" Type="http://schemas.openxmlformats.org/officeDocument/2006/relationships/image" Target="../media/image34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1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.png"/><Relationship Id="rId4" Type="http://schemas.openxmlformats.org/officeDocument/2006/relationships/image" Target="../media/image20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1.png"/><Relationship Id="rId4" Type="http://schemas.openxmlformats.org/officeDocument/2006/relationships/image" Target="../media/image22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1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1.png"/><Relationship Id="rId4" Type="http://schemas.openxmlformats.org/officeDocument/2006/relationships/image" Target="../media/image25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1.png"/><Relationship Id="rId4" Type="http://schemas.openxmlformats.org/officeDocument/2006/relationships/image" Target="../media/image2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1.png"/><Relationship Id="rId4" Type="http://schemas.openxmlformats.org/officeDocument/2006/relationships/image" Target="../media/image29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055" y="410897"/>
            <a:ext cx="4005430" cy="104395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07311" y="1527124"/>
            <a:ext cx="929132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b="0">
                <a:solidFill>
                  <a:srgbClr val="000000"/>
                </a:solidFill>
                <a:latin typeface="Arial MT"/>
                <a:cs typeface="Arial MT"/>
              </a:rPr>
              <a:t>IRE</a:t>
            </a:r>
            <a:r>
              <a:rPr dirty="0" sz="2800" spc="-80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00" b="0">
                <a:solidFill>
                  <a:srgbClr val="000000"/>
                </a:solidFill>
                <a:latin typeface="Arial MT"/>
                <a:cs typeface="Arial MT"/>
              </a:rPr>
              <a:t>-</a:t>
            </a:r>
            <a:r>
              <a:rPr dirty="0" sz="2800" spc="-70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00" b="0">
                <a:solidFill>
                  <a:srgbClr val="000000"/>
                </a:solidFill>
                <a:latin typeface="Arial MT"/>
                <a:cs typeface="Arial MT"/>
              </a:rPr>
              <a:t>Indice</a:t>
            </a:r>
            <a:r>
              <a:rPr dirty="0" sz="2800" spc="-70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00" b="0">
                <a:solidFill>
                  <a:srgbClr val="000000"/>
                </a:solidFill>
                <a:latin typeface="Arial MT"/>
                <a:cs typeface="Arial MT"/>
              </a:rPr>
              <a:t>de</a:t>
            </a:r>
            <a:r>
              <a:rPr dirty="0" sz="2800" spc="-65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00" b="0">
                <a:solidFill>
                  <a:srgbClr val="000000"/>
                </a:solidFill>
                <a:latin typeface="Arial MT"/>
                <a:cs typeface="Arial MT"/>
              </a:rPr>
              <a:t>réglementation</a:t>
            </a:r>
            <a:r>
              <a:rPr dirty="0" sz="2800" spc="-30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00" b="0">
                <a:solidFill>
                  <a:srgbClr val="000000"/>
                </a:solidFill>
                <a:latin typeface="Arial MT"/>
                <a:cs typeface="Arial MT"/>
              </a:rPr>
              <a:t>de</a:t>
            </a:r>
            <a:r>
              <a:rPr dirty="0" sz="2800" spc="-65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00" b="0">
                <a:solidFill>
                  <a:srgbClr val="000000"/>
                </a:solidFill>
                <a:latin typeface="Arial MT"/>
                <a:cs typeface="Arial MT"/>
              </a:rPr>
              <a:t>l’électricité</a:t>
            </a:r>
            <a:r>
              <a:rPr dirty="0" sz="2800" spc="-65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00" b="0">
                <a:solidFill>
                  <a:srgbClr val="000000"/>
                </a:solidFill>
                <a:latin typeface="Arial MT"/>
                <a:cs typeface="Arial MT"/>
              </a:rPr>
              <a:t>pour</a:t>
            </a:r>
            <a:r>
              <a:rPr dirty="0" sz="2800" spc="-65" b="0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00" spc="-10" b="0">
                <a:solidFill>
                  <a:srgbClr val="000000"/>
                </a:solidFill>
                <a:latin typeface="Arial MT"/>
                <a:cs typeface="Arial MT"/>
              </a:rPr>
              <a:t>l’Afrique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506726" y="2381249"/>
            <a:ext cx="7483475" cy="87376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586740" marR="5080" indent="-574675">
              <a:lnSpc>
                <a:spcPts val="3320"/>
              </a:lnSpc>
              <a:spcBef>
                <a:spcPts val="240"/>
              </a:spcBef>
            </a:pPr>
            <a:r>
              <a:rPr dirty="0" sz="2800">
                <a:latin typeface="Arial MT"/>
                <a:cs typeface="Arial MT"/>
              </a:rPr>
              <a:t>Rôles</a:t>
            </a:r>
            <a:r>
              <a:rPr dirty="0" sz="2800" spc="-80">
                <a:latin typeface="Arial MT"/>
                <a:cs typeface="Arial MT"/>
              </a:rPr>
              <a:t> </a:t>
            </a:r>
            <a:r>
              <a:rPr dirty="0" sz="2800">
                <a:latin typeface="Arial MT"/>
                <a:cs typeface="Arial MT"/>
              </a:rPr>
              <a:t>de</a:t>
            </a:r>
            <a:r>
              <a:rPr dirty="0" sz="2800" spc="-75">
                <a:latin typeface="Arial MT"/>
                <a:cs typeface="Arial MT"/>
              </a:rPr>
              <a:t> </a:t>
            </a:r>
            <a:r>
              <a:rPr dirty="0" sz="2800">
                <a:latin typeface="Arial MT"/>
                <a:cs typeface="Arial MT"/>
              </a:rPr>
              <a:t>l’IRE</a:t>
            </a:r>
            <a:r>
              <a:rPr dirty="0" sz="2800" spc="-75">
                <a:latin typeface="Arial MT"/>
                <a:cs typeface="Arial MT"/>
              </a:rPr>
              <a:t> </a:t>
            </a:r>
            <a:r>
              <a:rPr dirty="0" sz="2800">
                <a:latin typeface="Arial MT"/>
                <a:cs typeface="Arial MT"/>
              </a:rPr>
              <a:t>dans</a:t>
            </a:r>
            <a:r>
              <a:rPr dirty="0" sz="2800" spc="-75">
                <a:latin typeface="Arial MT"/>
                <a:cs typeface="Arial MT"/>
              </a:rPr>
              <a:t> </a:t>
            </a:r>
            <a:r>
              <a:rPr dirty="0" sz="2800">
                <a:latin typeface="Arial MT"/>
                <a:cs typeface="Arial MT"/>
              </a:rPr>
              <a:t>l’harmonisation</a:t>
            </a:r>
            <a:r>
              <a:rPr dirty="0" sz="2800" spc="-65">
                <a:latin typeface="Arial MT"/>
                <a:cs typeface="Arial MT"/>
              </a:rPr>
              <a:t> </a:t>
            </a:r>
            <a:r>
              <a:rPr dirty="0" sz="2800">
                <a:latin typeface="Arial MT"/>
                <a:cs typeface="Arial MT"/>
              </a:rPr>
              <a:t>des</a:t>
            </a:r>
            <a:r>
              <a:rPr dirty="0" sz="2800" spc="-75">
                <a:latin typeface="Arial MT"/>
                <a:cs typeface="Arial MT"/>
              </a:rPr>
              <a:t> </a:t>
            </a:r>
            <a:r>
              <a:rPr dirty="0" sz="2800" spc="-10">
                <a:latin typeface="Arial MT"/>
                <a:cs typeface="Arial MT"/>
              </a:rPr>
              <a:t>cadres </a:t>
            </a:r>
            <a:r>
              <a:rPr dirty="0" sz="2800">
                <a:latin typeface="Arial MT"/>
                <a:cs typeface="Arial MT"/>
              </a:rPr>
              <a:t>réglementaires</a:t>
            </a:r>
            <a:r>
              <a:rPr dirty="0" sz="2800" spc="-120">
                <a:latin typeface="Arial MT"/>
                <a:cs typeface="Arial MT"/>
              </a:rPr>
              <a:t> </a:t>
            </a:r>
            <a:r>
              <a:rPr dirty="0" sz="2800">
                <a:latin typeface="Arial MT"/>
                <a:cs typeface="Arial MT"/>
              </a:rPr>
              <a:t>de</a:t>
            </a:r>
            <a:r>
              <a:rPr dirty="0" sz="2800" spc="-100">
                <a:latin typeface="Arial MT"/>
                <a:cs typeface="Arial MT"/>
              </a:rPr>
              <a:t> </a:t>
            </a:r>
            <a:r>
              <a:rPr dirty="0" sz="2800">
                <a:latin typeface="Arial MT"/>
                <a:cs typeface="Arial MT"/>
              </a:rPr>
              <a:t>l’électricité</a:t>
            </a:r>
            <a:r>
              <a:rPr dirty="0" sz="2800" spc="-110">
                <a:latin typeface="Arial MT"/>
                <a:cs typeface="Arial MT"/>
              </a:rPr>
              <a:t> </a:t>
            </a:r>
            <a:r>
              <a:rPr dirty="0" sz="2800">
                <a:latin typeface="Arial MT"/>
                <a:cs typeface="Arial MT"/>
              </a:rPr>
              <a:t>en</a:t>
            </a:r>
            <a:r>
              <a:rPr dirty="0" sz="2800" spc="-190">
                <a:latin typeface="Arial MT"/>
                <a:cs typeface="Arial MT"/>
              </a:rPr>
              <a:t> </a:t>
            </a:r>
            <a:r>
              <a:rPr dirty="0" sz="2800" spc="-10">
                <a:latin typeface="Arial MT"/>
                <a:cs typeface="Arial MT"/>
              </a:rPr>
              <a:t>Afrique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557261" y="5819686"/>
            <a:ext cx="3160395" cy="80200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dirty="0" sz="2400" i="1">
                <a:latin typeface="Arial"/>
                <a:cs typeface="Arial"/>
              </a:rPr>
              <a:t>Nouakchott,</a:t>
            </a:r>
            <a:r>
              <a:rPr dirty="0" sz="2400" spc="-145" i="1">
                <a:latin typeface="Arial"/>
                <a:cs typeface="Arial"/>
              </a:rPr>
              <a:t> </a:t>
            </a:r>
            <a:r>
              <a:rPr dirty="0" sz="2400" spc="-10" i="1">
                <a:latin typeface="Arial"/>
                <a:cs typeface="Arial"/>
              </a:rPr>
              <a:t>Mauritanie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 sz="2400" spc="-20" i="1">
                <a:latin typeface="Arial"/>
                <a:cs typeface="Arial"/>
              </a:rPr>
              <a:t>3-</a:t>
            </a:r>
            <a:r>
              <a:rPr dirty="0" sz="2400" i="1">
                <a:latin typeface="Arial"/>
                <a:cs typeface="Arial"/>
              </a:rPr>
              <a:t>5</a:t>
            </a:r>
            <a:r>
              <a:rPr dirty="0" sz="2400" spc="-25" i="1">
                <a:latin typeface="Arial"/>
                <a:cs typeface="Arial"/>
              </a:rPr>
              <a:t> </a:t>
            </a:r>
            <a:r>
              <a:rPr dirty="0" sz="2400" i="1">
                <a:latin typeface="Arial"/>
                <a:cs typeface="Arial"/>
              </a:rPr>
              <a:t>février</a:t>
            </a:r>
            <a:r>
              <a:rPr dirty="0" sz="2400" spc="-20" i="1">
                <a:latin typeface="Arial"/>
                <a:cs typeface="Arial"/>
              </a:rPr>
              <a:t> 2026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54241" y="3747261"/>
            <a:ext cx="1134414" cy="17529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08836" y="4593844"/>
            <a:ext cx="1134414" cy="181267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36692" y="4012539"/>
            <a:ext cx="1158265" cy="1752981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17545" y="4267720"/>
            <a:ext cx="1158265" cy="1752981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362950" y="3504057"/>
            <a:ext cx="1134414" cy="1752981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015981" y="3234563"/>
            <a:ext cx="1134414" cy="184162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573653" y="740099"/>
            <a:ext cx="1314671" cy="323892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1687829" y="6428333"/>
            <a:ext cx="30676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0">
                <a:latin typeface="Trebuchet MS"/>
                <a:cs typeface="Trebuchet MS"/>
              </a:rPr>
              <a:t>https://africa-</a:t>
            </a:r>
            <a:r>
              <a:rPr dirty="0" sz="1800" spc="-65">
                <a:latin typeface="Trebuchet MS"/>
                <a:cs typeface="Trebuchet MS"/>
              </a:rPr>
              <a:t>energy-</a:t>
            </a:r>
            <a:r>
              <a:rPr dirty="0" sz="1800" spc="-45">
                <a:latin typeface="Trebuchet MS"/>
                <a:cs typeface="Trebuchet MS"/>
              </a:rPr>
              <a:t>portal.org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0810">
              <a:lnSpc>
                <a:spcPct val="100000"/>
              </a:lnSpc>
              <a:spcBef>
                <a:spcPts val="100"/>
              </a:spcBef>
            </a:pPr>
            <a:r>
              <a:rPr dirty="0" spc="-20">
                <a:solidFill>
                  <a:srgbClr val="80350D"/>
                </a:solidFill>
              </a:rPr>
              <a:t>IMPACT</a:t>
            </a:r>
            <a:r>
              <a:rPr dirty="0" spc="-85">
                <a:solidFill>
                  <a:srgbClr val="80350D"/>
                </a:solidFill>
              </a:rPr>
              <a:t> </a:t>
            </a:r>
            <a:r>
              <a:rPr dirty="0">
                <a:solidFill>
                  <a:srgbClr val="80350D"/>
                </a:solidFill>
              </a:rPr>
              <a:t>DE</a:t>
            </a:r>
            <a:r>
              <a:rPr dirty="0" spc="-65">
                <a:solidFill>
                  <a:srgbClr val="80350D"/>
                </a:solidFill>
              </a:rPr>
              <a:t> </a:t>
            </a:r>
            <a:r>
              <a:rPr dirty="0" spc="-25">
                <a:solidFill>
                  <a:srgbClr val="80350D"/>
                </a:solidFill>
              </a:rPr>
              <a:t>L’IRE</a:t>
            </a:r>
            <a:r>
              <a:rPr dirty="0" spc="-145">
                <a:solidFill>
                  <a:srgbClr val="80350D"/>
                </a:solidFill>
              </a:rPr>
              <a:t> </a:t>
            </a:r>
            <a:r>
              <a:rPr dirty="0">
                <a:solidFill>
                  <a:srgbClr val="80350D"/>
                </a:solidFill>
              </a:rPr>
              <a:t>AU</a:t>
            </a:r>
            <a:r>
              <a:rPr dirty="0" spc="-65">
                <a:solidFill>
                  <a:srgbClr val="80350D"/>
                </a:solidFill>
              </a:rPr>
              <a:t> </a:t>
            </a:r>
            <a:r>
              <a:rPr dirty="0">
                <a:solidFill>
                  <a:srgbClr val="80350D"/>
                </a:solidFill>
              </a:rPr>
              <a:t>NIVEAU</a:t>
            </a:r>
            <a:r>
              <a:rPr dirty="0" spc="-90">
                <a:solidFill>
                  <a:srgbClr val="80350D"/>
                </a:solidFill>
              </a:rPr>
              <a:t> </a:t>
            </a:r>
            <a:r>
              <a:rPr dirty="0" spc="-10">
                <a:solidFill>
                  <a:srgbClr val="80350D"/>
                </a:solidFill>
              </a:rPr>
              <a:t>REGIONAL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4" name="object 4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1971039" y="64757"/>
            <a:ext cx="447040" cy="471170"/>
          </a:xfrm>
          <a:prstGeom prst="rect">
            <a:avLst/>
          </a:prstGeom>
          <a:solidFill>
            <a:srgbClr val="80350D"/>
          </a:solidFill>
        </p:spPr>
        <p:txBody>
          <a:bodyPr wrap="square" lIns="0" tIns="83185" rIns="0" bIns="0" rtlCol="0" vert="horz">
            <a:spAutoFit/>
          </a:bodyPr>
          <a:lstStyle/>
          <a:p>
            <a:pPr marL="107314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04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535811"/>
            <a:ext cx="9483217" cy="632218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41347" y="90296"/>
            <a:ext cx="699960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>
                <a:solidFill>
                  <a:srgbClr val="80350D"/>
                </a:solidFill>
              </a:rPr>
              <a:t>IMPACT</a:t>
            </a:r>
            <a:r>
              <a:rPr dirty="0" spc="-90">
                <a:solidFill>
                  <a:srgbClr val="80350D"/>
                </a:solidFill>
              </a:rPr>
              <a:t> </a:t>
            </a:r>
            <a:r>
              <a:rPr dirty="0">
                <a:solidFill>
                  <a:srgbClr val="80350D"/>
                </a:solidFill>
              </a:rPr>
              <a:t>DE</a:t>
            </a:r>
            <a:r>
              <a:rPr dirty="0" spc="-75">
                <a:solidFill>
                  <a:srgbClr val="80350D"/>
                </a:solidFill>
              </a:rPr>
              <a:t> </a:t>
            </a:r>
            <a:r>
              <a:rPr dirty="0" spc="-25">
                <a:solidFill>
                  <a:srgbClr val="80350D"/>
                </a:solidFill>
              </a:rPr>
              <a:t>L’IRE</a:t>
            </a:r>
            <a:r>
              <a:rPr dirty="0" spc="-140">
                <a:solidFill>
                  <a:srgbClr val="80350D"/>
                </a:solidFill>
              </a:rPr>
              <a:t> </a:t>
            </a:r>
            <a:r>
              <a:rPr dirty="0">
                <a:solidFill>
                  <a:srgbClr val="80350D"/>
                </a:solidFill>
              </a:rPr>
              <a:t>AU</a:t>
            </a:r>
            <a:r>
              <a:rPr dirty="0" spc="-75">
                <a:solidFill>
                  <a:srgbClr val="80350D"/>
                </a:solidFill>
              </a:rPr>
              <a:t> </a:t>
            </a:r>
            <a:r>
              <a:rPr dirty="0">
                <a:solidFill>
                  <a:srgbClr val="80350D"/>
                </a:solidFill>
              </a:rPr>
              <a:t>NIVEAU</a:t>
            </a:r>
            <a:r>
              <a:rPr dirty="0" spc="-40">
                <a:solidFill>
                  <a:srgbClr val="80350D"/>
                </a:solidFill>
              </a:rPr>
              <a:t> </a:t>
            </a:r>
            <a:r>
              <a:rPr dirty="0">
                <a:solidFill>
                  <a:srgbClr val="80350D"/>
                </a:solidFill>
              </a:rPr>
              <a:t>REGIONAL</a:t>
            </a:r>
            <a:r>
              <a:rPr dirty="0" spc="-114">
                <a:solidFill>
                  <a:srgbClr val="80350D"/>
                </a:solidFill>
              </a:rPr>
              <a:t> </a:t>
            </a:r>
            <a:r>
              <a:rPr dirty="0" spc="-10">
                <a:solidFill>
                  <a:srgbClr val="80350D"/>
                </a:solidFill>
              </a:rPr>
              <a:t>(Suite)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82400" y="290944"/>
            <a:ext cx="609600" cy="532777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1759310" y="361569"/>
            <a:ext cx="2571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10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1442719" y="64757"/>
            <a:ext cx="447040" cy="471170"/>
          </a:xfrm>
          <a:prstGeom prst="rect">
            <a:avLst/>
          </a:prstGeom>
          <a:solidFill>
            <a:srgbClr val="80350D"/>
          </a:solidFill>
        </p:spPr>
        <p:txBody>
          <a:bodyPr wrap="square" lIns="0" tIns="83185" rIns="0" bIns="0" rtlCol="0" vert="horz">
            <a:spAutoFit/>
          </a:bodyPr>
          <a:lstStyle/>
          <a:p>
            <a:pPr marL="106680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04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10000" y="533398"/>
            <a:ext cx="4439920" cy="632459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976755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CONCLUSIONS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4" name="object 4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26596" y="312432"/>
              <a:ext cx="421398" cy="51128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742420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marL="189230">
              <a:lnSpc>
                <a:spcPct val="100000"/>
              </a:lnSpc>
              <a:spcBef>
                <a:spcPts val="655"/>
              </a:spcBef>
            </a:pP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11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1442719" y="64757"/>
            <a:ext cx="447040" cy="471170"/>
          </a:xfrm>
          <a:prstGeom prst="rect">
            <a:avLst/>
          </a:prstGeom>
          <a:solidFill>
            <a:srgbClr val="D76DCC"/>
          </a:solidFill>
        </p:spPr>
        <p:txBody>
          <a:bodyPr wrap="square" lIns="0" tIns="83185" rIns="0" bIns="0" rtlCol="0" vert="horz">
            <a:spAutoFit/>
          </a:bodyPr>
          <a:lstStyle/>
          <a:p>
            <a:pPr marL="106680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Wingdings"/>
              <a:buChar char=""/>
              <a:tabLst>
                <a:tab pos="298450" algn="l"/>
              </a:tabLst>
            </a:pPr>
            <a:r>
              <a:rPr dirty="0" spc="-95" b="0">
                <a:solidFill>
                  <a:srgbClr val="000000"/>
                </a:solidFill>
                <a:latin typeface="Trebuchet MS"/>
                <a:cs typeface="Trebuchet MS"/>
              </a:rPr>
              <a:t>L’IRE</a:t>
            </a:r>
            <a:r>
              <a:rPr dirty="0" spc="-17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70" b="0">
                <a:solidFill>
                  <a:srgbClr val="000000"/>
                </a:solidFill>
                <a:latin typeface="Trebuchet MS"/>
                <a:cs typeface="Trebuchet MS"/>
              </a:rPr>
              <a:t>montre</a:t>
            </a:r>
            <a:r>
              <a:rPr dirty="0" spc="-17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20" b="0">
                <a:solidFill>
                  <a:srgbClr val="000000"/>
                </a:solidFill>
                <a:latin typeface="Trebuchet MS"/>
                <a:cs typeface="Trebuchet MS"/>
              </a:rPr>
              <a:t>que</a:t>
            </a:r>
            <a:r>
              <a:rPr dirty="0" spc="-16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75"/>
              <a:t>l’intégration</a:t>
            </a:r>
            <a:r>
              <a:rPr dirty="0" spc="-200"/>
              <a:t> </a:t>
            </a:r>
            <a:r>
              <a:rPr dirty="0" spc="-45"/>
              <a:t>régionale</a:t>
            </a:r>
            <a:r>
              <a:rPr dirty="0" spc="-185"/>
              <a:t> </a:t>
            </a:r>
            <a:r>
              <a:rPr dirty="0" spc="-25"/>
              <a:t>de</a:t>
            </a:r>
            <a:r>
              <a:rPr dirty="0" spc="-155"/>
              <a:t> </a:t>
            </a:r>
            <a:r>
              <a:rPr dirty="0" spc="-75"/>
              <a:t>l’électricité</a:t>
            </a:r>
            <a:r>
              <a:rPr dirty="0" spc="-180"/>
              <a:t> </a:t>
            </a:r>
            <a:r>
              <a:rPr dirty="0" b="0">
                <a:solidFill>
                  <a:srgbClr val="000000"/>
                </a:solidFill>
                <a:latin typeface="Trebuchet MS"/>
                <a:cs typeface="Trebuchet MS"/>
              </a:rPr>
              <a:t>commence</a:t>
            </a:r>
            <a:r>
              <a:rPr dirty="0" spc="-16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25" b="0">
                <a:solidFill>
                  <a:srgbClr val="000000"/>
                </a:solidFill>
                <a:latin typeface="Trebuchet MS"/>
                <a:cs typeface="Trebuchet MS"/>
              </a:rPr>
              <a:t>par</a:t>
            </a:r>
          </a:p>
          <a:p>
            <a:pPr marL="299085">
              <a:lnSpc>
                <a:spcPct val="100000"/>
              </a:lnSpc>
            </a:pPr>
            <a:r>
              <a:rPr dirty="0" spc="-75">
                <a:solidFill>
                  <a:srgbClr val="0A769F"/>
                </a:solidFill>
              </a:rPr>
              <a:t>l’intégration</a:t>
            </a:r>
            <a:r>
              <a:rPr dirty="0" spc="-180">
                <a:solidFill>
                  <a:srgbClr val="0A769F"/>
                </a:solidFill>
              </a:rPr>
              <a:t> </a:t>
            </a:r>
            <a:r>
              <a:rPr dirty="0" spc="-10">
                <a:solidFill>
                  <a:srgbClr val="0A769F"/>
                </a:solidFill>
              </a:rPr>
              <a:t>réglementaire</a:t>
            </a:r>
            <a:r>
              <a:rPr dirty="0" spc="-10" b="0">
                <a:solidFill>
                  <a:srgbClr val="0A769F"/>
                </a:solidFill>
                <a:latin typeface="Trebuchet MS"/>
                <a:cs typeface="Trebuchet MS"/>
              </a:rPr>
              <a:t>.</a:t>
            </a:r>
          </a:p>
          <a:p>
            <a:pPr>
              <a:lnSpc>
                <a:spcPct val="100000"/>
              </a:lnSpc>
              <a:spcBef>
                <a:spcPts val="90"/>
              </a:spcBef>
            </a:pPr>
          </a:p>
          <a:p>
            <a:pPr marL="299085" marR="5080" indent="-287020">
              <a:lnSpc>
                <a:spcPct val="100000"/>
              </a:lnSpc>
              <a:buFont typeface="Wingdings"/>
              <a:buChar char=""/>
              <a:tabLst>
                <a:tab pos="299085" algn="l"/>
              </a:tabLst>
            </a:pPr>
            <a:r>
              <a:rPr dirty="0" b="0">
                <a:solidFill>
                  <a:srgbClr val="000000"/>
                </a:solidFill>
                <a:latin typeface="Trebuchet MS"/>
                <a:cs typeface="Trebuchet MS"/>
              </a:rPr>
              <a:t>En</a:t>
            </a:r>
            <a:r>
              <a:rPr dirty="0" spc="-204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70" b="0">
                <a:solidFill>
                  <a:srgbClr val="000000"/>
                </a:solidFill>
                <a:latin typeface="Trebuchet MS"/>
                <a:cs typeface="Trebuchet MS"/>
              </a:rPr>
              <a:t>rendant</a:t>
            </a:r>
            <a:r>
              <a:rPr dirty="0" spc="-18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20" b="0">
                <a:solidFill>
                  <a:srgbClr val="000000"/>
                </a:solidFill>
                <a:latin typeface="Trebuchet MS"/>
                <a:cs typeface="Trebuchet MS"/>
              </a:rPr>
              <a:t>visibles</a:t>
            </a:r>
            <a:r>
              <a:rPr dirty="0" spc="-19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b="0">
                <a:solidFill>
                  <a:srgbClr val="000000"/>
                </a:solidFill>
                <a:latin typeface="Trebuchet MS"/>
                <a:cs typeface="Trebuchet MS"/>
              </a:rPr>
              <a:t>les</a:t>
            </a:r>
            <a:r>
              <a:rPr dirty="0" spc="-204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65" b="0">
                <a:solidFill>
                  <a:srgbClr val="000000"/>
                </a:solidFill>
                <a:latin typeface="Trebuchet MS"/>
                <a:cs typeface="Trebuchet MS"/>
              </a:rPr>
              <a:t>écarts,</a:t>
            </a:r>
            <a:r>
              <a:rPr dirty="0" spc="-19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35" b="0">
                <a:solidFill>
                  <a:srgbClr val="000000"/>
                </a:solidFill>
                <a:latin typeface="Trebuchet MS"/>
                <a:cs typeface="Trebuchet MS"/>
              </a:rPr>
              <a:t>en</a:t>
            </a:r>
            <a:r>
              <a:rPr dirty="0" spc="-21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35" b="0">
                <a:solidFill>
                  <a:srgbClr val="000000"/>
                </a:solidFill>
                <a:latin typeface="Trebuchet MS"/>
                <a:cs typeface="Trebuchet MS"/>
              </a:rPr>
              <a:t>mesurant</a:t>
            </a:r>
            <a:r>
              <a:rPr dirty="0" spc="-19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50" b="0">
                <a:solidFill>
                  <a:srgbClr val="000000"/>
                </a:solidFill>
                <a:latin typeface="Trebuchet MS"/>
                <a:cs typeface="Trebuchet MS"/>
              </a:rPr>
              <a:t>la</a:t>
            </a:r>
            <a:r>
              <a:rPr dirty="0" spc="-204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45" b="0">
                <a:solidFill>
                  <a:srgbClr val="000000"/>
                </a:solidFill>
                <a:latin typeface="Trebuchet MS"/>
                <a:cs typeface="Trebuchet MS"/>
              </a:rPr>
              <a:t>convergence</a:t>
            </a:r>
            <a:r>
              <a:rPr dirty="0" spc="-18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125" b="0">
                <a:solidFill>
                  <a:srgbClr val="000000"/>
                </a:solidFill>
                <a:latin typeface="Trebuchet MS"/>
                <a:cs typeface="Trebuchet MS"/>
              </a:rPr>
              <a:t>et</a:t>
            </a:r>
            <a:r>
              <a:rPr dirty="0" spc="-20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35" b="0">
                <a:solidFill>
                  <a:srgbClr val="000000"/>
                </a:solidFill>
                <a:latin typeface="Trebuchet MS"/>
                <a:cs typeface="Trebuchet MS"/>
              </a:rPr>
              <a:t>en</a:t>
            </a:r>
            <a:r>
              <a:rPr dirty="0" spc="-204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35" b="0">
                <a:solidFill>
                  <a:srgbClr val="000000"/>
                </a:solidFill>
                <a:latin typeface="Trebuchet MS"/>
                <a:cs typeface="Trebuchet MS"/>
              </a:rPr>
              <a:t>soutenant</a:t>
            </a:r>
            <a:r>
              <a:rPr dirty="0" spc="-19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25" b="0">
                <a:solidFill>
                  <a:srgbClr val="000000"/>
                </a:solidFill>
                <a:latin typeface="Trebuchet MS"/>
                <a:cs typeface="Trebuchet MS"/>
              </a:rPr>
              <a:t>les </a:t>
            </a:r>
            <a:r>
              <a:rPr dirty="0" spc="-60" b="0">
                <a:solidFill>
                  <a:srgbClr val="000000"/>
                </a:solidFill>
                <a:latin typeface="Trebuchet MS"/>
                <a:cs typeface="Trebuchet MS"/>
              </a:rPr>
              <a:t>régulateurs</a:t>
            </a:r>
            <a:r>
              <a:rPr dirty="0" spc="-24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60" b="0">
                <a:solidFill>
                  <a:srgbClr val="000000"/>
                </a:solidFill>
                <a:latin typeface="Trebuchet MS"/>
                <a:cs typeface="Trebuchet MS"/>
              </a:rPr>
              <a:t>nationaux</a:t>
            </a:r>
            <a:r>
              <a:rPr dirty="0" spc="-22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125" b="0">
                <a:solidFill>
                  <a:srgbClr val="000000"/>
                </a:solidFill>
                <a:latin typeface="Trebuchet MS"/>
                <a:cs typeface="Trebuchet MS"/>
              </a:rPr>
              <a:t>et</a:t>
            </a:r>
            <a:r>
              <a:rPr dirty="0" spc="-229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45" b="0">
                <a:solidFill>
                  <a:srgbClr val="000000"/>
                </a:solidFill>
                <a:latin typeface="Trebuchet MS"/>
                <a:cs typeface="Trebuchet MS"/>
              </a:rPr>
              <a:t>régionaux,</a:t>
            </a:r>
            <a:r>
              <a:rPr dirty="0" spc="30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20">
                <a:solidFill>
                  <a:srgbClr val="00AF50"/>
                </a:solidFill>
              </a:rPr>
              <a:t>l’IRE</a:t>
            </a:r>
            <a:r>
              <a:rPr dirty="0" spc="-245">
                <a:solidFill>
                  <a:srgbClr val="00AF50"/>
                </a:solidFill>
              </a:rPr>
              <a:t> </a:t>
            </a:r>
            <a:r>
              <a:rPr dirty="0" spc="-40">
                <a:solidFill>
                  <a:srgbClr val="00AF50"/>
                </a:solidFill>
              </a:rPr>
              <a:t>transforme</a:t>
            </a:r>
            <a:r>
              <a:rPr dirty="0" spc="-229">
                <a:solidFill>
                  <a:srgbClr val="00AF50"/>
                </a:solidFill>
              </a:rPr>
              <a:t> </a:t>
            </a:r>
            <a:r>
              <a:rPr dirty="0">
                <a:solidFill>
                  <a:srgbClr val="00AF50"/>
                </a:solidFill>
              </a:rPr>
              <a:t>la</a:t>
            </a:r>
            <a:r>
              <a:rPr dirty="0" spc="-229">
                <a:solidFill>
                  <a:srgbClr val="00AF50"/>
                </a:solidFill>
              </a:rPr>
              <a:t> </a:t>
            </a:r>
            <a:r>
              <a:rPr dirty="0" spc="-55">
                <a:solidFill>
                  <a:srgbClr val="00AF50"/>
                </a:solidFill>
              </a:rPr>
              <a:t>diversité</a:t>
            </a:r>
            <a:r>
              <a:rPr dirty="0" spc="-229">
                <a:solidFill>
                  <a:srgbClr val="00AF50"/>
                </a:solidFill>
              </a:rPr>
              <a:t> </a:t>
            </a:r>
            <a:r>
              <a:rPr dirty="0" spc="-10">
                <a:solidFill>
                  <a:srgbClr val="00AF50"/>
                </a:solidFill>
              </a:rPr>
              <a:t>réglementaire </a:t>
            </a:r>
            <a:r>
              <a:rPr dirty="0" spc="-70" b="0">
                <a:solidFill>
                  <a:srgbClr val="000000"/>
                </a:solidFill>
                <a:latin typeface="Trebuchet MS"/>
                <a:cs typeface="Trebuchet MS"/>
              </a:rPr>
              <a:t>africaine</a:t>
            </a:r>
            <a:r>
              <a:rPr dirty="0" spc="-17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35" b="0">
                <a:solidFill>
                  <a:srgbClr val="000000"/>
                </a:solidFill>
                <a:latin typeface="Trebuchet MS"/>
                <a:cs typeface="Trebuchet MS"/>
              </a:rPr>
              <a:t>en</a:t>
            </a:r>
            <a:r>
              <a:rPr dirty="0" spc="-19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20" b="0">
                <a:solidFill>
                  <a:srgbClr val="000000"/>
                </a:solidFill>
                <a:latin typeface="Trebuchet MS"/>
                <a:cs typeface="Trebuchet MS"/>
              </a:rPr>
              <a:t>une</a:t>
            </a:r>
            <a:r>
              <a:rPr dirty="0" spc="-17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30">
                <a:solidFill>
                  <a:srgbClr val="C00000"/>
                </a:solidFill>
              </a:rPr>
              <a:t>dynamique</a:t>
            </a:r>
            <a:r>
              <a:rPr dirty="0" spc="-165">
                <a:solidFill>
                  <a:srgbClr val="C00000"/>
                </a:solidFill>
              </a:rPr>
              <a:t> </a:t>
            </a:r>
            <a:r>
              <a:rPr dirty="0" spc="-30">
                <a:solidFill>
                  <a:srgbClr val="C00000"/>
                </a:solidFill>
              </a:rPr>
              <a:t>progressive</a:t>
            </a:r>
            <a:r>
              <a:rPr dirty="0" spc="-185">
                <a:solidFill>
                  <a:srgbClr val="C00000"/>
                </a:solidFill>
              </a:rPr>
              <a:t> </a:t>
            </a:r>
            <a:r>
              <a:rPr dirty="0" spc="-10">
                <a:solidFill>
                  <a:srgbClr val="C00000"/>
                </a:solidFill>
              </a:rPr>
              <a:t>d’harmonisation</a:t>
            </a:r>
            <a:r>
              <a:rPr dirty="0" spc="-10" b="0">
                <a:solidFill>
                  <a:srgbClr val="000000"/>
                </a:solidFill>
                <a:latin typeface="Trebuchet MS"/>
                <a:cs typeface="Trebuchet MS"/>
              </a:rPr>
              <a:t>.</a:t>
            </a:r>
          </a:p>
          <a:p>
            <a:pPr>
              <a:lnSpc>
                <a:spcPct val="100000"/>
              </a:lnSpc>
              <a:spcBef>
                <a:spcPts val="95"/>
              </a:spcBef>
            </a:pPr>
          </a:p>
          <a:p>
            <a:pPr marL="299085" indent="-286385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299085" algn="l"/>
              </a:tabLst>
            </a:pPr>
            <a:r>
              <a:rPr dirty="0" spc="-55" b="0">
                <a:solidFill>
                  <a:srgbClr val="000000"/>
                </a:solidFill>
                <a:latin typeface="Trebuchet MS"/>
                <a:cs typeface="Trebuchet MS"/>
              </a:rPr>
              <a:t>C’est</a:t>
            </a:r>
            <a:r>
              <a:rPr dirty="0" spc="-19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95" b="0">
                <a:solidFill>
                  <a:srgbClr val="000000"/>
                </a:solidFill>
                <a:latin typeface="Trebuchet MS"/>
                <a:cs typeface="Trebuchet MS"/>
              </a:rPr>
              <a:t>cette</a:t>
            </a:r>
            <a:r>
              <a:rPr dirty="0" spc="-19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35" b="0">
                <a:solidFill>
                  <a:srgbClr val="000000"/>
                </a:solidFill>
                <a:latin typeface="Trebuchet MS"/>
                <a:cs typeface="Trebuchet MS"/>
              </a:rPr>
              <a:t>dynamique</a:t>
            </a:r>
            <a:r>
              <a:rPr dirty="0" spc="-18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40" b="0">
                <a:solidFill>
                  <a:srgbClr val="000000"/>
                </a:solidFill>
                <a:latin typeface="Trebuchet MS"/>
                <a:cs typeface="Trebuchet MS"/>
              </a:rPr>
              <a:t>qui</a:t>
            </a:r>
            <a:r>
              <a:rPr dirty="0" spc="-18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105" b="0">
                <a:solidFill>
                  <a:srgbClr val="000000"/>
                </a:solidFill>
                <a:latin typeface="Trebuchet MS"/>
                <a:cs typeface="Trebuchet MS"/>
              </a:rPr>
              <a:t>permettra,</a:t>
            </a:r>
            <a:r>
              <a:rPr dirty="0" spc="-204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b="0">
                <a:solidFill>
                  <a:srgbClr val="000000"/>
                </a:solidFill>
                <a:latin typeface="Trebuchet MS"/>
                <a:cs typeface="Trebuchet MS"/>
              </a:rPr>
              <a:t>à</a:t>
            </a:r>
            <a:r>
              <a:rPr dirty="0" spc="-190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-120" b="0">
                <a:solidFill>
                  <a:srgbClr val="000000"/>
                </a:solidFill>
                <a:latin typeface="Trebuchet MS"/>
                <a:cs typeface="Trebuchet MS"/>
              </a:rPr>
              <a:t>terme,</a:t>
            </a:r>
            <a:r>
              <a:rPr dirty="0" spc="-185" b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dirty="0" spc="50">
                <a:solidFill>
                  <a:srgbClr val="275217"/>
                </a:solidFill>
              </a:rPr>
              <a:t>des</a:t>
            </a:r>
            <a:r>
              <a:rPr dirty="0" spc="-180">
                <a:solidFill>
                  <a:srgbClr val="275217"/>
                </a:solidFill>
              </a:rPr>
              <a:t> </a:t>
            </a:r>
            <a:r>
              <a:rPr dirty="0">
                <a:solidFill>
                  <a:srgbClr val="275217"/>
                </a:solidFill>
              </a:rPr>
              <a:t>échanges</a:t>
            </a:r>
            <a:r>
              <a:rPr dirty="0" spc="-190">
                <a:solidFill>
                  <a:srgbClr val="275217"/>
                </a:solidFill>
              </a:rPr>
              <a:t> </a:t>
            </a:r>
            <a:r>
              <a:rPr dirty="0" spc="-70">
                <a:solidFill>
                  <a:srgbClr val="275217"/>
                </a:solidFill>
              </a:rPr>
              <a:t>d’électricité</a:t>
            </a:r>
            <a:r>
              <a:rPr dirty="0" spc="-215">
                <a:solidFill>
                  <a:srgbClr val="275217"/>
                </a:solidFill>
              </a:rPr>
              <a:t> </a:t>
            </a:r>
            <a:r>
              <a:rPr dirty="0" spc="-20">
                <a:solidFill>
                  <a:srgbClr val="46B0E0"/>
                </a:solidFill>
              </a:rPr>
              <a:t>plus</a:t>
            </a:r>
          </a:p>
          <a:p>
            <a:pPr marL="299085">
              <a:lnSpc>
                <a:spcPct val="100000"/>
              </a:lnSpc>
            </a:pPr>
            <a:r>
              <a:rPr dirty="0" spc="-35">
                <a:solidFill>
                  <a:srgbClr val="46B0E0"/>
                </a:solidFill>
              </a:rPr>
              <a:t>fiables,</a:t>
            </a:r>
            <a:r>
              <a:rPr dirty="0" spc="-14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plus</a:t>
            </a:r>
            <a:r>
              <a:rPr dirty="0" spc="-140">
                <a:solidFill>
                  <a:srgbClr val="46B0E0"/>
                </a:solidFill>
              </a:rPr>
              <a:t> </a:t>
            </a:r>
            <a:r>
              <a:rPr dirty="0" spc="-25">
                <a:solidFill>
                  <a:srgbClr val="46B0E0"/>
                </a:solidFill>
              </a:rPr>
              <a:t>compétitifs</a:t>
            </a:r>
            <a:r>
              <a:rPr dirty="0" spc="-180">
                <a:solidFill>
                  <a:srgbClr val="46B0E0"/>
                </a:solidFill>
              </a:rPr>
              <a:t> </a:t>
            </a:r>
            <a:r>
              <a:rPr dirty="0" spc="-80">
                <a:solidFill>
                  <a:srgbClr val="46B0E0"/>
                </a:solidFill>
              </a:rPr>
              <a:t>et</a:t>
            </a:r>
            <a:r>
              <a:rPr dirty="0" spc="-16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plus</a:t>
            </a:r>
            <a:r>
              <a:rPr dirty="0" spc="-125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inclusifs</a:t>
            </a:r>
            <a:r>
              <a:rPr dirty="0" spc="-18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à</a:t>
            </a:r>
            <a:r>
              <a:rPr dirty="0" spc="-160">
                <a:solidFill>
                  <a:srgbClr val="46B0E0"/>
                </a:solidFill>
              </a:rPr>
              <a:t> </a:t>
            </a:r>
            <a:r>
              <a:rPr dirty="0" spc="-60">
                <a:solidFill>
                  <a:srgbClr val="46B0E0"/>
                </a:solidFill>
              </a:rPr>
              <a:t>l’échelle</a:t>
            </a:r>
            <a:r>
              <a:rPr dirty="0" spc="-155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du</a:t>
            </a:r>
            <a:r>
              <a:rPr dirty="0" spc="-145">
                <a:solidFill>
                  <a:srgbClr val="46B0E0"/>
                </a:solidFill>
              </a:rPr>
              <a:t> </a:t>
            </a:r>
            <a:r>
              <a:rPr dirty="0" spc="-10">
                <a:solidFill>
                  <a:srgbClr val="46B0E0"/>
                </a:solidFill>
              </a:rPr>
              <a:t>continent</a:t>
            </a:r>
            <a:r>
              <a:rPr dirty="0" spc="-10">
                <a:solidFill>
                  <a:srgbClr val="275217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06927" y="2428113"/>
            <a:ext cx="6075045" cy="848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85" b="0" i="1">
                <a:solidFill>
                  <a:srgbClr val="000000"/>
                </a:solidFill>
                <a:latin typeface="Palatino Linotype"/>
                <a:cs typeface="Palatino Linotype"/>
              </a:rPr>
              <a:t>Merci</a:t>
            </a:r>
            <a:r>
              <a:rPr dirty="0" sz="5400" spc="-484" b="0" i="1">
                <a:solidFill>
                  <a:srgbClr val="000000"/>
                </a:solidFill>
                <a:latin typeface="Palatino Linotype"/>
                <a:cs typeface="Palatino Linotype"/>
              </a:rPr>
              <a:t> </a:t>
            </a:r>
            <a:r>
              <a:rPr dirty="0" sz="5400" spc="-509" b="0" i="1">
                <a:solidFill>
                  <a:srgbClr val="000000"/>
                </a:solidFill>
                <a:latin typeface="Palatino Linotype"/>
                <a:cs typeface="Palatino Linotype"/>
              </a:rPr>
              <a:t>de</a:t>
            </a:r>
            <a:r>
              <a:rPr dirty="0" sz="5400" spc="-480" b="0" i="1">
                <a:solidFill>
                  <a:srgbClr val="000000"/>
                </a:solidFill>
                <a:latin typeface="Palatino Linotype"/>
                <a:cs typeface="Palatino Linotype"/>
              </a:rPr>
              <a:t> </a:t>
            </a:r>
            <a:r>
              <a:rPr dirty="0" sz="5400" spc="-515" b="0" i="1">
                <a:solidFill>
                  <a:srgbClr val="000000"/>
                </a:solidFill>
                <a:latin typeface="Palatino Linotype"/>
                <a:cs typeface="Palatino Linotype"/>
              </a:rPr>
              <a:t>votre</a:t>
            </a:r>
            <a:r>
              <a:rPr dirty="0" sz="5400" spc="-480" b="0" i="1">
                <a:solidFill>
                  <a:srgbClr val="000000"/>
                </a:solidFill>
                <a:latin typeface="Palatino Linotype"/>
                <a:cs typeface="Palatino Linotype"/>
              </a:rPr>
              <a:t> </a:t>
            </a:r>
            <a:r>
              <a:rPr dirty="0" sz="5400" spc="-490" b="0" i="1">
                <a:solidFill>
                  <a:srgbClr val="000000"/>
                </a:solidFill>
                <a:latin typeface="Palatino Linotype"/>
                <a:cs typeface="Palatino Linotype"/>
              </a:rPr>
              <a:t>attention</a:t>
            </a:r>
            <a:r>
              <a:rPr dirty="0" sz="5400" spc="-470" b="0" i="1">
                <a:solidFill>
                  <a:srgbClr val="000000"/>
                </a:solidFill>
                <a:latin typeface="Palatino Linotype"/>
                <a:cs typeface="Palatino Linotype"/>
              </a:rPr>
              <a:t> </a:t>
            </a:r>
            <a:r>
              <a:rPr dirty="0" sz="5400" spc="-25" b="0" i="1">
                <a:solidFill>
                  <a:srgbClr val="000000"/>
                </a:solidFill>
                <a:latin typeface="Palatino Linotype"/>
                <a:cs typeface="Palatino Linotype"/>
              </a:rPr>
              <a:t>!!</a:t>
            </a:r>
            <a:endParaRPr sz="54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965198" y="5732208"/>
            <a:ext cx="9081770" cy="934085"/>
          </a:xfrm>
          <a:custGeom>
            <a:avLst/>
            <a:gdLst/>
            <a:ahLst/>
            <a:cxnLst/>
            <a:rect l="l" t="t" r="r" b="b"/>
            <a:pathLst>
              <a:path w="9081770" h="934084">
                <a:moveTo>
                  <a:pt x="9081262" y="0"/>
                </a:moveTo>
                <a:lnTo>
                  <a:pt x="0" y="0"/>
                </a:lnTo>
                <a:lnTo>
                  <a:pt x="0" y="934059"/>
                </a:lnTo>
                <a:lnTo>
                  <a:pt x="9081262" y="934059"/>
                </a:lnTo>
                <a:lnTo>
                  <a:pt x="9081262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889380" y="884275"/>
            <a:ext cx="965200" cy="808355"/>
            <a:chOff x="889380" y="884275"/>
            <a:chExt cx="965200" cy="808355"/>
          </a:xfrm>
        </p:grpSpPr>
        <p:sp>
          <p:nvSpPr>
            <p:cNvPr id="4" name="object 4" descr=""/>
            <p:cNvSpPr/>
            <p:nvPr/>
          </p:nvSpPr>
          <p:spPr>
            <a:xfrm>
              <a:off x="889380" y="884275"/>
              <a:ext cx="965200" cy="808355"/>
            </a:xfrm>
            <a:custGeom>
              <a:avLst/>
              <a:gdLst/>
              <a:ahLst/>
              <a:cxnLst/>
              <a:rect l="l" t="t" r="r" b="b"/>
              <a:pathLst>
                <a:path w="965200" h="808355">
                  <a:moveTo>
                    <a:pt x="964653" y="0"/>
                  </a:moveTo>
                  <a:lnTo>
                    <a:pt x="0" y="0"/>
                  </a:lnTo>
                  <a:lnTo>
                    <a:pt x="0" y="808126"/>
                  </a:lnTo>
                  <a:lnTo>
                    <a:pt x="964653" y="808126"/>
                  </a:lnTo>
                  <a:lnTo>
                    <a:pt x="964653" y="0"/>
                  </a:lnTo>
                  <a:close/>
                </a:path>
              </a:pathLst>
            </a:custGeom>
            <a:solidFill>
              <a:srgbClr val="4EA7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1851" y="1075956"/>
              <a:ext cx="558546" cy="51128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889380" y="884275"/>
            <a:ext cx="965200" cy="808355"/>
          </a:xfrm>
          <a:prstGeom prst="rect">
            <a:avLst/>
          </a:prstGeom>
          <a:ln w="19050">
            <a:solidFill>
              <a:srgbClr val="37791F"/>
            </a:solidFill>
          </a:ln>
        </p:spPr>
        <p:txBody>
          <a:bodyPr wrap="square" lIns="0" tIns="26098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55"/>
              </a:spcBef>
            </a:pPr>
            <a:r>
              <a:rPr dirty="0" sz="1800" spc="-25" b="1">
                <a:solidFill>
                  <a:srgbClr val="FFFFFF"/>
                </a:solidFill>
                <a:latin typeface="Arial"/>
                <a:cs typeface="Arial"/>
              </a:rPr>
              <a:t>01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904619" y="906957"/>
            <a:ext cx="9190990" cy="81343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48894" rIns="0" bIns="0" rtlCol="0" vert="horz">
            <a:spAutoFit/>
          </a:bodyPr>
          <a:lstStyle/>
          <a:p>
            <a:pPr marL="41275">
              <a:lnSpc>
                <a:spcPct val="100000"/>
              </a:lnSpc>
              <a:spcBef>
                <a:spcPts val="384"/>
              </a:spcBef>
            </a:pPr>
            <a:r>
              <a:rPr dirty="0" sz="2400" spc="-10" b="1">
                <a:solidFill>
                  <a:srgbClr val="3A7C22"/>
                </a:solidFill>
                <a:latin typeface="Arial"/>
                <a:cs typeface="Arial"/>
              </a:rPr>
              <a:t>L’IRE</a:t>
            </a:r>
            <a:r>
              <a:rPr dirty="0" sz="2400" spc="-85" b="1">
                <a:solidFill>
                  <a:srgbClr val="3A7C22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3A7C22"/>
                </a:solidFill>
                <a:latin typeface="Arial"/>
                <a:cs typeface="Arial"/>
              </a:rPr>
              <a:t>et</a:t>
            </a:r>
            <a:r>
              <a:rPr dirty="0" sz="2400" spc="-65" b="1">
                <a:solidFill>
                  <a:srgbClr val="3A7C22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3A7C22"/>
                </a:solidFill>
                <a:latin typeface="Arial"/>
                <a:cs typeface="Arial"/>
              </a:rPr>
              <a:t>l’harmonisation</a:t>
            </a:r>
            <a:r>
              <a:rPr dirty="0" sz="2400" spc="-90" b="1">
                <a:solidFill>
                  <a:srgbClr val="3A7C22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3A7C22"/>
                </a:solidFill>
                <a:latin typeface="Arial"/>
                <a:cs typeface="Arial"/>
              </a:rPr>
              <a:t>des</a:t>
            </a:r>
            <a:r>
              <a:rPr dirty="0" sz="2400" spc="-55" b="1">
                <a:solidFill>
                  <a:srgbClr val="3A7C22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3A7C22"/>
                </a:solidFill>
                <a:latin typeface="Arial"/>
                <a:cs typeface="Arial"/>
              </a:rPr>
              <a:t>cadres</a:t>
            </a:r>
            <a:r>
              <a:rPr dirty="0" sz="2400" spc="-55" b="1">
                <a:solidFill>
                  <a:srgbClr val="3A7C22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3A7C22"/>
                </a:solidFill>
                <a:latin typeface="Arial"/>
                <a:cs typeface="Arial"/>
              </a:rPr>
              <a:t>réglementaires</a:t>
            </a:r>
            <a:endParaRPr sz="2400">
              <a:latin typeface="Arial"/>
              <a:cs typeface="Arial"/>
            </a:endParaRPr>
          </a:p>
          <a:p>
            <a:pPr marL="214629" indent="-173355">
              <a:lnSpc>
                <a:spcPct val="100000"/>
              </a:lnSpc>
              <a:spcBef>
                <a:spcPts val="25"/>
              </a:spcBef>
              <a:buFont typeface="Arial MT"/>
              <a:buChar char="•"/>
              <a:tabLst>
                <a:tab pos="214629" algn="l"/>
              </a:tabLst>
            </a:pPr>
            <a:r>
              <a:rPr dirty="0" sz="1200" i="1">
                <a:latin typeface="Arial"/>
                <a:cs typeface="Arial"/>
              </a:rPr>
              <a:t>L’IRE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comme</a:t>
            </a:r>
            <a:r>
              <a:rPr dirty="0" sz="1200" spc="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outil</a:t>
            </a:r>
            <a:r>
              <a:rPr dirty="0" sz="1200" spc="-4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d’évaluation</a:t>
            </a:r>
            <a:r>
              <a:rPr dirty="0" sz="1200" spc="-5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du</a:t>
            </a:r>
            <a:r>
              <a:rPr dirty="0" sz="1200" spc="-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processus</a:t>
            </a:r>
            <a:r>
              <a:rPr dirty="0" sz="1200" spc="-5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d’harmonization </a:t>
            </a:r>
            <a:r>
              <a:rPr dirty="0" sz="1200" i="1">
                <a:latin typeface="Arial"/>
                <a:cs typeface="Arial"/>
              </a:rPr>
              <a:t>des</a:t>
            </a:r>
            <a:r>
              <a:rPr dirty="0" sz="1200" spc="-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cadres</a:t>
            </a:r>
            <a:r>
              <a:rPr dirty="0" sz="1200" spc="-5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réglementaires</a:t>
            </a:r>
            <a:r>
              <a:rPr dirty="0" sz="1200" spc="-5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de</a:t>
            </a:r>
            <a:r>
              <a:rPr dirty="0" sz="1200" spc="-25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l’électricité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856461" y="1895815"/>
            <a:ext cx="1049020" cy="1012190"/>
            <a:chOff x="856461" y="1895815"/>
            <a:chExt cx="1049020" cy="1012190"/>
          </a:xfrm>
        </p:grpSpPr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6461" y="1895815"/>
              <a:ext cx="1048551" cy="1012003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873861" y="1904631"/>
              <a:ext cx="965200" cy="935990"/>
            </a:xfrm>
            <a:custGeom>
              <a:avLst/>
              <a:gdLst/>
              <a:ahLst/>
              <a:cxnLst/>
              <a:rect l="l" t="t" r="r" b="b"/>
              <a:pathLst>
                <a:path w="965200" h="935989">
                  <a:moveTo>
                    <a:pt x="964653" y="0"/>
                  </a:moveTo>
                  <a:lnTo>
                    <a:pt x="0" y="0"/>
                  </a:lnTo>
                  <a:lnTo>
                    <a:pt x="0" y="935850"/>
                  </a:lnTo>
                  <a:lnTo>
                    <a:pt x="964653" y="935850"/>
                  </a:lnTo>
                  <a:lnTo>
                    <a:pt x="964653" y="0"/>
                  </a:lnTo>
                  <a:close/>
                </a:path>
              </a:pathLst>
            </a:custGeom>
            <a:solidFill>
              <a:srgbClr val="0E9E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1904619" y="1871865"/>
            <a:ext cx="9190990" cy="995044"/>
          </a:xfrm>
          <a:prstGeom prst="rect">
            <a:avLst/>
          </a:prstGeom>
          <a:solidFill>
            <a:srgbClr val="F1F1F1"/>
          </a:solidFill>
        </p:spPr>
        <p:txBody>
          <a:bodyPr wrap="square" lIns="0" tIns="0" rIns="0" bIns="0" rtlCol="0" vert="horz">
            <a:spAutoFit/>
          </a:bodyPr>
          <a:lstStyle/>
          <a:p>
            <a:pPr marL="101600">
              <a:lnSpc>
                <a:spcPts val="2755"/>
              </a:lnSpc>
            </a:pPr>
            <a:r>
              <a:rPr dirty="0" sz="2400" spc="-10" b="1">
                <a:solidFill>
                  <a:srgbClr val="205F9A"/>
                </a:solidFill>
                <a:latin typeface="Arial"/>
                <a:cs typeface="Arial"/>
              </a:rPr>
              <a:t>L’IRE</a:t>
            </a:r>
            <a:r>
              <a:rPr dirty="0" sz="2400" spc="-80" b="1">
                <a:solidFill>
                  <a:srgbClr val="205F9A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205F9A"/>
                </a:solidFill>
                <a:latin typeface="Arial"/>
                <a:cs typeface="Arial"/>
              </a:rPr>
              <a:t>et</a:t>
            </a:r>
            <a:r>
              <a:rPr dirty="0" sz="2400" spc="-65" b="1">
                <a:solidFill>
                  <a:srgbClr val="205F9A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205F9A"/>
                </a:solidFill>
                <a:latin typeface="Arial"/>
                <a:cs typeface="Arial"/>
              </a:rPr>
              <a:t>ses</a:t>
            </a:r>
            <a:r>
              <a:rPr dirty="0" sz="2400" spc="-55" b="1">
                <a:solidFill>
                  <a:srgbClr val="205F9A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205F9A"/>
                </a:solidFill>
                <a:latin typeface="Arial"/>
                <a:cs typeface="Arial"/>
              </a:rPr>
              <a:t>caractéristiques</a:t>
            </a:r>
            <a:endParaRPr sz="2400">
              <a:latin typeface="Arial"/>
              <a:cs typeface="Arial"/>
            </a:endParaRPr>
          </a:p>
          <a:p>
            <a:pPr marL="274955" indent="-173355">
              <a:lnSpc>
                <a:spcPct val="100000"/>
              </a:lnSpc>
              <a:spcBef>
                <a:spcPts val="25"/>
              </a:spcBef>
              <a:buFont typeface="Arial MT"/>
              <a:buChar char="•"/>
              <a:tabLst>
                <a:tab pos="274955" algn="l"/>
              </a:tabLst>
            </a:pPr>
            <a:r>
              <a:rPr dirty="0" sz="1200" spc="-10" i="1">
                <a:latin typeface="Arial"/>
                <a:cs typeface="Arial"/>
              </a:rPr>
              <a:t>Fonctionnement</a:t>
            </a:r>
            <a:r>
              <a:rPr dirty="0" sz="1200" spc="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de</a:t>
            </a:r>
            <a:r>
              <a:rPr dirty="0" sz="1200" spc="1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l’IRE</a:t>
            </a:r>
            <a:endParaRPr sz="1200">
              <a:latin typeface="Arial"/>
              <a:cs typeface="Arial"/>
            </a:endParaRPr>
          </a:p>
          <a:p>
            <a:pPr marL="274955" indent="-173355">
              <a:lnSpc>
                <a:spcPct val="100000"/>
              </a:lnSpc>
              <a:buFont typeface="Arial MT"/>
              <a:buChar char="•"/>
              <a:tabLst>
                <a:tab pos="274955" algn="l"/>
              </a:tabLst>
            </a:pPr>
            <a:r>
              <a:rPr dirty="0" sz="1200" i="1">
                <a:latin typeface="Arial"/>
                <a:cs typeface="Arial"/>
              </a:rPr>
              <a:t>Un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outil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de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diagnostic</a:t>
            </a:r>
            <a:endParaRPr sz="1200">
              <a:latin typeface="Arial"/>
              <a:cs typeface="Arial"/>
            </a:endParaRPr>
          </a:p>
          <a:p>
            <a:pPr marL="274955" indent="-173355">
              <a:lnSpc>
                <a:spcPct val="100000"/>
              </a:lnSpc>
              <a:buFont typeface="Arial MT"/>
              <a:buChar char="•"/>
              <a:tabLst>
                <a:tab pos="274955" algn="l"/>
              </a:tabLst>
            </a:pPr>
            <a:r>
              <a:rPr dirty="0" sz="1200" i="1">
                <a:latin typeface="Arial"/>
                <a:cs typeface="Arial"/>
              </a:rPr>
              <a:t>Fournit</a:t>
            </a:r>
            <a:r>
              <a:rPr dirty="0" sz="1200" spc="-3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un</a:t>
            </a:r>
            <a:r>
              <a:rPr dirty="0" sz="1200" spc="-3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benchmark</a:t>
            </a:r>
            <a:r>
              <a:rPr dirty="0" sz="1200" spc="-4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comparatif</a:t>
            </a:r>
            <a:r>
              <a:rPr dirty="0" sz="1200" spc="-2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à</a:t>
            </a:r>
            <a:r>
              <a:rPr dirty="0" sz="1200" spc="-2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travers</a:t>
            </a:r>
            <a:r>
              <a:rPr dirty="0" sz="1200" spc="-3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des</a:t>
            </a:r>
            <a:r>
              <a:rPr dirty="0" sz="1200" spc="-2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indicateurs</a:t>
            </a:r>
            <a:r>
              <a:rPr dirty="0" sz="1200" spc="-55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harmonisés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1933575" y="3017875"/>
            <a:ext cx="9133205" cy="1260475"/>
          </a:xfrm>
          <a:custGeom>
            <a:avLst/>
            <a:gdLst/>
            <a:ahLst/>
            <a:cxnLst/>
            <a:rect l="l" t="t" r="r" b="b"/>
            <a:pathLst>
              <a:path w="9133205" h="1260475">
                <a:moveTo>
                  <a:pt x="9132697" y="0"/>
                </a:moveTo>
                <a:lnTo>
                  <a:pt x="0" y="0"/>
                </a:lnTo>
                <a:lnTo>
                  <a:pt x="0" y="1260373"/>
                </a:lnTo>
                <a:lnTo>
                  <a:pt x="9132697" y="1260373"/>
                </a:lnTo>
                <a:lnTo>
                  <a:pt x="9132697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 descr=""/>
          <p:cNvGrpSpPr/>
          <p:nvPr/>
        </p:nvGrpSpPr>
        <p:grpSpPr>
          <a:xfrm>
            <a:off x="880736" y="3025055"/>
            <a:ext cx="989330" cy="1292860"/>
            <a:chOff x="880736" y="3025055"/>
            <a:chExt cx="989330" cy="1292860"/>
          </a:xfrm>
        </p:grpSpPr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0736" y="3025055"/>
              <a:ext cx="989292" cy="1292478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889381" y="3033560"/>
              <a:ext cx="914400" cy="1217295"/>
            </a:xfrm>
            <a:custGeom>
              <a:avLst/>
              <a:gdLst/>
              <a:ahLst/>
              <a:cxnLst/>
              <a:rect l="l" t="t" r="r" b="b"/>
              <a:pathLst>
                <a:path w="914400" h="1217295">
                  <a:moveTo>
                    <a:pt x="914019" y="0"/>
                  </a:moveTo>
                  <a:lnTo>
                    <a:pt x="0" y="0"/>
                  </a:lnTo>
                  <a:lnTo>
                    <a:pt x="0" y="1217129"/>
                  </a:lnTo>
                  <a:lnTo>
                    <a:pt x="914019" y="1217129"/>
                  </a:lnTo>
                  <a:lnTo>
                    <a:pt x="914019" y="0"/>
                  </a:lnTo>
                  <a:close/>
                </a:path>
              </a:pathLst>
            </a:custGeom>
            <a:solidFill>
              <a:srgbClr val="2CBDC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1476" y="3390912"/>
              <a:ext cx="558545" cy="511289"/>
            </a:xfrm>
            <a:prstGeom prst="rect">
              <a:avLst/>
            </a:prstGeom>
          </p:spPr>
        </p:pic>
      </p:grpSp>
      <p:grpSp>
        <p:nvGrpSpPr>
          <p:cNvPr id="17" name="object 17" descr=""/>
          <p:cNvGrpSpPr/>
          <p:nvPr/>
        </p:nvGrpSpPr>
        <p:grpSpPr>
          <a:xfrm>
            <a:off x="862583" y="4445508"/>
            <a:ext cx="1052195" cy="1163320"/>
            <a:chOff x="862583" y="4445508"/>
            <a:chExt cx="1052195" cy="1163320"/>
          </a:xfrm>
        </p:grpSpPr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2583" y="4445508"/>
              <a:ext cx="1051585" cy="1162824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889380" y="4471873"/>
              <a:ext cx="949325" cy="1060450"/>
            </a:xfrm>
            <a:custGeom>
              <a:avLst/>
              <a:gdLst/>
              <a:ahLst/>
              <a:cxnLst/>
              <a:rect l="l" t="t" r="r" b="b"/>
              <a:pathLst>
                <a:path w="949325" h="1060450">
                  <a:moveTo>
                    <a:pt x="949134" y="0"/>
                  </a:moveTo>
                  <a:lnTo>
                    <a:pt x="0" y="0"/>
                  </a:lnTo>
                  <a:lnTo>
                    <a:pt x="0" y="1060119"/>
                  </a:lnTo>
                  <a:lnTo>
                    <a:pt x="949134" y="1060119"/>
                  </a:lnTo>
                  <a:lnTo>
                    <a:pt x="949134" y="0"/>
                  </a:lnTo>
                  <a:close/>
                </a:path>
              </a:pathLst>
            </a:custGeom>
            <a:solidFill>
              <a:srgbClr val="7639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24711" y="4767084"/>
              <a:ext cx="558545" cy="511289"/>
            </a:xfrm>
            <a:prstGeom prst="rect">
              <a:avLst/>
            </a:prstGeom>
          </p:spPr>
        </p:pic>
      </p:grpSp>
      <p:pic>
        <p:nvPicPr>
          <p:cNvPr id="21" name="object 2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47572" y="2145804"/>
            <a:ext cx="558546" cy="511289"/>
          </a:xfrm>
          <a:prstGeom prst="rect">
            <a:avLst/>
          </a:prstGeom>
        </p:spPr>
      </p:pic>
      <p:sp>
        <p:nvSpPr>
          <p:cNvPr id="22" name="object 22" descr=""/>
          <p:cNvSpPr txBox="1"/>
          <p:nvPr/>
        </p:nvSpPr>
        <p:spPr>
          <a:xfrm>
            <a:off x="873861" y="1904631"/>
            <a:ext cx="965200" cy="935990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80"/>
              </a:spcBef>
            </a:pPr>
            <a:endParaRPr sz="1800">
              <a:latin typeface="Times New Roman"/>
              <a:cs typeface="Times New Roman"/>
            </a:endParaRPr>
          </a:p>
          <a:p>
            <a:pPr marL="416559">
              <a:lnSpc>
                <a:spcPct val="100000"/>
              </a:lnSpc>
            </a:pPr>
            <a:r>
              <a:rPr dirty="0" sz="1800" spc="-25" b="1">
                <a:solidFill>
                  <a:srgbClr val="FFFFFF"/>
                </a:solidFill>
                <a:latin typeface="Arial"/>
                <a:cs typeface="Arial"/>
              </a:rPr>
              <a:t>02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889380" y="3033560"/>
            <a:ext cx="914400" cy="1217295"/>
          </a:xfrm>
          <a:prstGeom prst="rect">
            <a:avLst/>
          </a:prstGeom>
        </p:spPr>
        <p:txBody>
          <a:bodyPr wrap="square" lIns="0" tIns="1638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90"/>
              </a:spcBef>
            </a:pPr>
            <a:endParaRPr sz="1800">
              <a:latin typeface="Times New Roman"/>
              <a:cs typeface="Times New Roman"/>
            </a:endParaRPr>
          </a:p>
          <a:p>
            <a:pPr marL="394970">
              <a:lnSpc>
                <a:spcPct val="100000"/>
              </a:lnSpc>
            </a:pPr>
            <a:r>
              <a:rPr dirty="0" sz="1800" spc="-25" b="1">
                <a:solidFill>
                  <a:srgbClr val="FFFFFF"/>
                </a:solidFill>
                <a:latin typeface="Arial"/>
                <a:cs typeface="Arial"/>
              </a:rPr>
              <a:t>03</a:t>
            </a:r>
            <a:endParaRPr sz="18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889380" y="4471873"/>
            <a:ext cx="949325" cy="1060450"/>
          </a:xfrm>
          <a:prstGeom prst="rect">
            <a:avLst/>
          </a:prstGeom>
        </p:spPr>
        <p:txBody>
          <a:bodyPr wrap="square" lIns="0" tIns="1016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800"/>
              </a:spcBef>
            </a:pPr>
            <a:endParaRPr sz="1800">
              <a:latin typeface="Times New Roman"/>
              <a:cs typeface="Times New Roman"/>
            </a:endParaRPr>
          </a:p>
          <a:p>
            <a:pPr algn="ctr" marL="62230">
              <a:lnSpc>
                <a:spcPct val="100000"/>
              </a:lnSpc>
              <a:spcBef>
                <a:spcPts val="5"/>
              </a:spcBef>
            </a:pPr>
            <a:r>
              <a:rPr dirty="0" sz="1800" spc="-25" b="1">
                <a:solidFill>
                  <a:srgbClr val="FFFFFF"/>
                </a:solidFill>
                <a:latin typeface="Arial"/>
                <a:cs typeface="Arial"/>
              </a:rPr>
              <a:t>04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702360" y="316484"/>
            <a:ext cx="472313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0E69AE"/>
                </a:solidFill>
              </a:rPr>
              <a:t>APERCU</a:t>
            </a:r>
            <a:r>
              <a:rPr dirty="0" spc="-50">
                <a:solidFill>
                  <a:srgbClr val="0E69AE"/>
                </a:solidFill>
              </a:rPr>
              <a:t> </a:t>
            </a:r>
            <a:r>
              <a:rPr dirty="0">
                <a:solidFill>
                  <a:srgbClr val="0E69AE"/>
                </a:solidFill>
              </a:rPr>
              <a:t>DE</a:t>
            </a:r>
            <a:r>
              <a:rPr dirty="0" spc="-80">
                <a:solidFill>
                  <a:srgbClr val="0E69AE"/>
                </a:solidFill>
              </a:rPr>
              <a:t> </a:t>
            </a:r>
            <a:r>
              <a:rPr dirty="0">
                <a:solidFill>
                  <a:srgbClr val="0E69AE"/>
                </a:solidFill>
              </a:rPr>
              <a:t>LA</a:t>
            </a:r>
            <a:r>
              <a:rPr dirty="0" spc="-150">
                <a:solidFill>
                  <a:srgbClr val="0E69AE"/>
                </a:solidFill>
              </a:rPr>
              <a:t> </a:t>
            </a:r>
            <a:r>
              <a:rPr dirty="0" spc="-20">
                <a:solidFill>
                  <a:srgbClr val="0E69AE"/>
                </a:solidFill>
              </a:rPr>
              <a:t>PRESENTATION</a:t>
            </a:r>
          </a:p>
        </p:txBody>
      </p:sp>
      <p:sp>
        <p:nvSpPr>
          <p:cNvPr id="26" name="object 26" descr=""/>
          <p:cNvSpPr/>
          <p:nvPr/>
        </p:nvSpPr>
        <p:spPr>
          <a:xfrm>
            <a:off x="0" y="290944"/>
            <a:ext cx="304800" cy="471170"/>
          </a:xfrm>
          <a:custGeom>
            <a:avLst/>
            <a:gdLst/>
            <a:ahLst/>
            <a:cxnLst/>
            <a:rect l="l" t="t" r="r" b="b"/>
            <a:pathLst>
              <a:path w="304800" h="471170">
                <a:moveTo>
                  <a:pt x="304800" y="0"/>
                </a:moveTo>
                <a:lnTo>
                  <a:pt x="0" y="0"/>
                </a:lnTo>
                <a:lnTo>
                  <a:pt x="0" y="471055"/>
                </a:lnTo>
                <a:lnTo>
                  <a:pt x="304800" y="471055"/>
                </a:lnTo>
                <a:lnTo>
                  <a:pt x="304800" y="0"/>
                </a:lnTo>
                <a:close/>
              </a:path>
            </a:pathLst>
          </a:custGeom>
          <a:solidFill>
            <a:srgbClr val="25BBF1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28" name="object 28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30" name="object 30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31" name="object 31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922000" y="6211596"/>
            <a:ext cx="1270000" cy="615518"/>
          </a:xfrm>
          <a:prstGeom prst="rect">
            <a:avLst/>
          </a:prstGeom>
        </p:spPr>
      </p:pic>
      <p:sp>
        <p:nvSpPr>
          <p:cNvPr id="32" name="object 32" descr=""/>
          <p:cNvSpPr txBox="1"/>
          <p:nvPr/>
        </p:nvSpPr>
        <p:spPr>
          <a:xfrm>
            <a:off x="1993519" y="2916173"/>
            <a:ext cx="495109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2CBDCD"/>
                </a:solidFill>
                <a:latin typeface="Arial"/>
                <a:cs typeface="Arial"/>
              </a:rPr>
              <a:t>Impact</a:t>
            </a:r>
            <a:r>
              <a:rPr dirty="0" sz="2400" spc="-25" b="1">
                <a:solidFill>
                  <a:srgbClr val="2CBDCD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2CBDCD"/>
                </a:solidFill>
                <a:latin typeface="Arial"/>
                <a:cs typeface="Arial"/>
              </a:rPr>
              <a:t>de</a:t>
            </a:r>
            <a:r>
              <a:rPr dirty="0" sz="2400" spc="-30" b="1">
                <a:solidFill>
                  <a:srgbClr val="2CBDCD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2CBDCD"/>
                </a:solidFill>
                <a:latin typeface="Arial"/>
                <a:cs typeface="Arial"/>
              </a:rPr>
              <a:t>l’IRE</a:t>
            </a:r>
            <a:r>
              <a:rPr dirty="0" sz="2400" spc="-50" b="1">
                <a:solidFill>
                  <a:srgbClr val="2CBDCD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2CBDCD"/>
                </a:solidFill>
                <a:latin typeface="Arial"/>
                <a:cs typeface="Arial"/>
              </a:rPr>
              <a:t>au</a:t>
            </a:r>
            <a:r>
              <a:rPr dirty="0" sz="2400" spc="-35" b="1">
                <a:solidFill>
                  <a:srgbClr val="2CBDCD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2CBDCD"/>
                </a:solidFill>
                <a:latin typeface="Arial"/>
                <a:cs typeface="Arial"/>
              </a:rPr>
              <a:t>niveau</a:t>
            </a:r>
            <a:r>
              <a:rPr dirty="0" sz="2400" spc="-35" b="1">
                <a:solidFill>
                  <a:srgbClr val="2CBDCD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2CBDCD"/>
                </a:solidFill>
                <a:latin typeface="Arial"/>
                <a:cs typeface="Arial"/>
              </a:rPr>
              <a:t>national</a:t>
            </a:r>
            <a:endParaRPr sz="240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993519" y="3284982"/>
            <a:ext cx="256603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6055" indent="-17335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186055" algn="l"/>
              </a:tabLst>
            </a:pPr>
            <a:r>
              <a:rPr dirty="0" sz="1200" i="1">
                <a:latin typeface="Arial"/>
                <a:cs typeface="Arial"/>
              </a:rPr>
              <a:t>Gouvernance</a:t>
            </a:r>
            <a:r>
              <a:rPr dirty="0" sz="1200" spc="-75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réglementaire</a:t>
            </a:r>
            <a:endParaRPr sz="1200">
              <a:latin typeface="Arial"/>
              <a:cs typeface="Arial"/>
            </a:endParaRPr>
          </a:p>
          <a:p>
            <a:pPr marL="186055" indent="-173355">
              <a:lnSpc>
                <a:spcPct val="100000"/>
              </a:lnSpc>
              <a:buFont typeface="Arial MT"/>
              <a:buChar char="•"/>
              <a:tabLst>
                <a:tab pos="186055" algn="l"/>
              </a:tabLst>
            </a:pPr>
            <a:r>
              <a:rPr dirty="0" sz="1200" spc="-10" i="1">
                <a:latin typeface="Arial"/>
                <a:cs typeface="Arial"/>
              </a:rPr>
              <a:t>Méthodologie</a:t>
            </a:r>
            <a:r>
              <a:rPr dirty="0" sz="1200" spc="3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tarifaire</a:t>
            </a:r>
            <a:endParaRPr sz="1200">
              <a:latin typeface="Arial"/>
              <a:cs typeface="Arial"/>
            </a:endParaRPr>
          </a:p>
          <a:p>
            <a:pPr marL="186055" indent="-173355">
              <a:lnSpc>
                <a:spcPct val="100000"/>
              </a:lnSpc>
              <a:buFont typeface="Arial MT"/>
              <a:buChar char="•"/>
              <a:tabLst>
                <a:tab pos="186055" algn="l"/>
              </a:tabLst>
            </a:pPr>
            <a:r>
              <a:rPr dirty="0" sz="1200" i="1">
                <a:latin typeface="Arial"/>
                <a:cs typeface="Arial"/>
              </a:rPr>
              <a:t>Qualité</a:t>
            </a:r>
            <a:r>
              <a:rPr dirty="0" sz="1200" spc="-2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de</a:t>
            </a:r>
            <a:r>
              <a:rPr dirty="0" sz="1200" spc="-25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service</a:t>
            </a:r>
            <a:endParaRPr sz="1200">
              <a:latin typeface="Arial"/>
              <a:cs typeface="Arial"/>
            </a:endParaRPr>
          </a:p>
          <a:p>
            <a:pPr marL="186055" indent="-173355">
              <a:lnSpc>
                <a:spcPct val="100000"/>
              </a:lnSpc>
              <a:buFont typeface="Arial MT"/>
              <a:buChar char="•"/>
              <a:tabLst>
                <a:tab pos="186055" algn="l"/>
              </a:tabLst>
            </a:pPr>
            <a:r>
              <a:rPr dirty="0" sz="1200" i="1">
                <a:latin typeface="Arial"/>
                <a:cs typeface="Arial"/>
              </a:rPr>
              <a:t>Accès</a:t>
            </a:r>
            <a:r>
              <a:rPr dirty="0" sz="1200" spc="-1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aux</a:t>
            </a:r>
            <a:r>
              <a:rPr dirty="0" sz="1200" spc="-1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réseaux</a:t>
            </a:r>
            <a:r>
              <a:rPr dirty="0" sz="1200" spc="-4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et</a:t>
            </a:r>
            <a:r>
              <a:rPr dirty="0" sz="1200" spc="-10" i="1">
                <a:latin typeface="Arial"/>
                <a:cs typeface="Arial"/>
              </a:rPr>
              <a:t> mini-réseaux</a:t>
            </a:r>
            <a:endParaRPr sz="1200">
              <a:latin typeface="Arial"/>
              <a:cs typeface="Arial"/>
            </a:endParaRPr>
          </a:p>
          <a:p>
            <a:pPr marL="186055" indent="-173355">
              <a:lnSpc>
                <a:spcPct val="100000"/>
              </a:lnSpc>
              <a:buFont typeface="Arial MT"/>
              <a:buChar char="•"/>
              <a:tabLst>
                <a:tab pos="186055" algn="l"/>
              </a:tabLst>
            </a:pPr>
            <a:r>
              <a:rPr dirty="0" sz="1200" i="1">
                <a:latin typeface="Arial"/>
                <a:cs typeface="Arial"/>
              </a:rPr>
              <a:t>Renforcement</a:t>
            </a:r>
            <a:r>
              <a:rPr dirty="0" sz="1200" spc="-5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des</a:t>
            </a:r>
            <a:r>
              <a:rPr dirty="0" sz="1200" spc="-25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capacités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1904619" y="4429823"/>
            <a:ext cx="9190990" cy="1102360"/>
          </a:xfrm>
          <a:prstGeom prst="rect">
            <a:avLst/>
          </a:prstGeom>
          <a:solidFill>
            <a:srgbClr val="F1F1F1"/>
          </a:solidFill>
        </p:spPr>
        <p:txBody>
          <a:bodyPr wrap="square" lIns="0" tIns="0" rIns="0" bIns="0" rtlCol="0" vert="horz">
            <a:spAutoFit/>
          </a:bodyPr>
          <a:lstStyle/>
          <a:p>
            <a:pPr marL="91440">
              <a:lnSpc>
                <a:spcPts val="2540"/>
              </a:lnSpc>
            </a:pPr>
            <a:r>
              <a:rPr dirty="0" sz="2400" b="1">
                <a:solidFill>
                  <a:srgbClr val="7639A3"/>
                </a:solidFill>
                <a:latin typeface="Arial"/>
                <a:cs typeface="Arial"/>
              </a:rPr>
              <a:t>Impact</a:t>
            </a:r>
            <a:r>
              <a:rPr dirty="0" sz="2400" spc="-25" b="1">
                <a:solidFill>
                  <a:srgbClr val="7639A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7639A3"/>
                </a:solidFill>
                <a:latin typeface="Arial"/>
                <a:cs typeface="Arial"/>
              </a:rPr>
              <a:t>de</a:t>
            </a:r>
            <a:r>
              <a:rPr dirty="0" sz="2400" spc="-30" b="1">
                <a:solidFill>
                  <a:srgbClr val="7639A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7639A3"/>
                </a:solidFill>
                <a:latin typeface="Arial"/>
                <a:cs typeface="Arial"/>
              </a:rPr>
              <a:t>l’IRE</a:t>
            </a:r>
            <a:r>
              <a:rPr dirty="0" sz="2400" spc="-50" b="1">
                <a:solidFill>
                  <a:srgbClr val="7639A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7639A3"/>
                </a:solidFill>
                <a:latin typeface="Arial"/>
                <a:cs typeface="Arial"/>
              </a:rPr>
              <a:t>au</a:t>
            </a:r>
            <a:r>
              <a:rPr dirty="0" sz="2400" spc="-35" b="1">
                <a:solidFill>
                  <a:srgbClr val="7639A3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7639A3"/>
                </a:solidFill>
                <a:latin typeface="Arial"/>
                <a:cs typeface="Arial"/>
              </a:rPr>
              <a:t>niveau</a:t>
            </a:r>
            <a:r>
              <a:rPr dirty="0" sz="2400" spc="-35" b="1">
                <a:solidFill>
                  <a:srgbClr val="7639A3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7639A3"/>
                </a:solidFill>
                <a:latin typeface="Arial"/>
                <a:cs typeface="Arial"/>
              </a:rPr>
              <a:t>régional</a:t>
            </a:r>
            <a:endParaRPr sz="2400">
              <a:latin typeface="Arial"/>
              <a:cs typeface="Arial"/>
            </a:endParaRPr>
          </a:p>
          <a:p>
            <a:pPr marL="377825" indent="-286385">
              <a:lnSpc>
                <a:spcPct val="100000"/>
              </a:lnSpc>
              <a:spcBef>
                <a:spcPts val="20"/>
              </a:spcBef>
              <a:buFont typeface="Arial MT"/>
              <a:buChar char="•"/>
              <a:tabLst>
                <a:tab pos="377825" algn="l"/>
              </a:tabLst>
            </a:pPr>
            <a:r>
              <a:rPr dirty="0" sz="1200" i="1">
                <a:latin typeface="Arial"/>
                <a:cs typeface="Arial"/>
              </a:rPr>
              <a:t>Normes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communes</a:t>
            </a:r>
            <a:endParaRPr sz="1200">
              <a:latin typeface="Arial"/>
              <a:cs typeface="Arial"/>
            </a:endParaRPr>
          </a:p>
          <a:p>
            <a:pPr marL="377825" indent="-28638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377825" algn="l"/>
              </a:tabLst>
            </a:pPr>
            <a:r>
              <a:rPr dirty="0" sz="1200" spc="-10" i="1">
                <a:latin typeface="Arial"/>
                <a:cs typeface="Arial"/>
              </a:rPr>
              <a:t>Méthodologies</a:t>
            </a:r>
            <a:r>
              <a:rPr dirty="0" sz="1200" spc="40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régionales</a:t>
            </a:r>
            <a:endParaRPr sz="1200">
              <a:latin typeface="Arial"/>
              <a:cs typeface="Arial"/>
            </a:endParaRPr>
          </a:p>
          <a:p>
            <a:pPr marL="377825" indent="-286385">
              <a:lnSpc>
                <a:spcPct val="100000"/>
              </a:lnSpc>
              <a:buFont typeface="Arial MT"/>
              <a:buChar char="•"/>
              <a:tabLst>
                <a:tab pos="377825" algn="l"/>
              </a:tabLst>
            </a:pPr>
            <a:r>
              <a:rPr dirty="0" sz="1200" i="1">
                <a:latin typeface="Arial"/>
                <a:cs typeface="Arial"/>
              </a:rPr>
              <a:t>Renforcement</a:t>
            </a:r>
            <a:r>
              <a:rPr dirty="0" sz="1200" spc="-5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des</a:t>
            </a:r>
            <a:r>
              <a:rPr dirty="0" sz="1200" spc="-25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capacités</a:t>
            </a:r>
            <a:endParaRPr sz="1200">
              <a:latin typeface="Arial"/>
              <a:cs typeface="Arial"/>
            </a:endParaRPr>
          </a:p>
          <a:p>
            <a:pPr marL="377825" indent="-286385">
              <a:lnSpc>
                <a:spcPct val="100000"/>
              </a:lnSpc>
              <a:buFont typeface="Arial MT"/>
              <a:buChar char="•"/>
              <a:tabLst>
                <a:tab pos="377825" algn="l"/>
              </a:tabLst>
            </a:pPr>
            <a:r>
              <a:rPr dirty="0" sz="1200" i="1">
                <a:latin typeface="Arial"/>
                <a:cs typeface="Arial"/>
              </a:rPr>
              <a:t>Commerce</a:t>
            </a:r>
            <a:r>
              <a:rPr dirty="0" sz="1200" spc="-20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régional</a:t>
            </a:r>
            <a:r>
              <a:rPr dirty="0" sz="1200" spc="-65" i="1">
                <a:latin typeface="Arial"/>
                <a:cs typeface="Arial"/>
              </a:rPr>
              <a:t> </a:t>
            </a:r>
            <a:r>
              <a:rPr dirty="0" sz="1200" i="1">
                <a:latin typeface="Arial"/>
                <a:cs typeface="Arial"/>
              </a:rPr>
              <a:t>de</a:t>
            </a:r>
            <a:r>
              <a:rPr dirty="0" sz="1200" spc="-45" i="1">
                <a:latin typeface="Arial"/>
                <a:cs typeface="Arial"/>
              </a:rPr>
              <a:t> </a:t>
            </a:r>
            <a:r>
              <a:rPr dirty="0" sz="1200" spc="-10" i="1">
                <a:latin typeface="Arial"/>
                <a:cs typeface="Arial"/>
              </a:rPr>
              <a:t>l’électricité</a:t>
            </a:r>
            <a:endParaRPr sz="120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1965451" y="6005576"/>
            <a:ext cx="1853564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D76DCC"/>
                </a:solidFill>
                <a:latin typeface="Arial"/>
                <a:cs typeface="Arial"/>
              </a:rPr>
              <a:t>Conclusions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889380" y="5753137"/>
            <a:ext cx="949325" cy="913130"/>
          </a:xfrm>
          <a:prstGeom prst="rect">
            <a:avLst/>
          </a:prstGeom>
          <a:solidFill>
            <a:srgbClr val="D76DCC"/>
          </a:solidFill>
        </p:spPr>
        <p:txBody>
          <a:bodyPr wrap="square" lIns="0" tIns="419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30"/>
              </a:spcBef>
            </a:pP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05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7122" y="316484"/>
            <a:ext cx="916876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>
                <a:solidFill>
                  <a:srgbClr val="3A7C22"/>
                </a:solidFill>
              </a:rPr>
              <a:t>L’IRE</a:t>
            </a:r>
            <a:r>
              <a:rPr dirty="0" spc="-80">
                <a:solidFill>
                  <a:srgbClr val="3A7C22"/>
                </a:solidFill>
              </a:rPr>
              <a:t> </a:t>
            </a:r>
            <a:r>
              <a:rPr dirty="0">
                <a:solidFill>
                  <a:srgbClr val="3A7C22"/>
                </a:solidFill>
              </a:rPr>
              <a:t>ET</a:t>
            </a:r>
            <a:r>
              <a:rPr dirty="0" spc="-75">
                <a:solidFill>
                  <a:srgbClr val="3A7C22"/>
                </a:solidFill>
              </a:rPr>
              <a:t> </a:t>
            </a:r>
            <a:r>
              <a:rPr dirty="0" spc="-25">
                <a:solidFill>
                  <a:srgbClr val="3A7C22"/>
                </a:solidFill>
              </a:rPr>
              <a:t>L’HARMONISATION</a:t>
            </a:r>
            <a:r>
              <a:rPr dirty="0" spc="-70">
                <a:solidFill>
                  <a:srgbClr val="3A7C22"/>
                </a:solidFill>
              </a:rPr>
              <a:t> </a:t>
            </a:r>
            <a:r>
              <a:rPr dirty="0">
                <a:solidFill>
                  <a:srgbClr val="3A7C22"/>
                </a:solidFill>
              </a:rPr>
              <a:t>DES</a:t>
            </a:r>
            <a:r>
              <a:rPr dirty="0" spc="-60">
                <a:solidFill>
                  <a:srgbClr val="3A7C22"/>
                </a:solidFill>
              </a:rPr>
              <a:t> </a:t>
            </a:r>
            <a:r>
              <a:rPr dirty="0">
                <a:solidFill>
                  <a:srgbClr val="3A7C22"/>
                </a:solidFill>
              </a:rPr>
              <a:t>CADRES</a:t>
            </a:r>
            <a:r>
              <a:rPr dirty="0" spc="-45">
                <a:solidFill>
                  <a:srgbClr val="3A7C22"/>
                </a:solidFill>
              </a:rPr>
              <a:t> </a:t>
            </a:r>
            <a:r>
              <a:rPr dirty="0" spc="-10">
                <a:solidFill>
                  <a:srgbClr val="3A7C22"/>
                </a:solidFill>
              </a:rPr>
              <a:t>REGLEMENTAIRES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02970" y="281546"/>
            <a:ext cx="623570" cy="471170"/>
          </a:xfrm>
          <a:prstGeom prst="rect">
            <a:avLst/>
          </a:prstGeom>
          <a:solidFill>
            <a:srgbClr val="3A7C22"/>
          </a:solidFill>
        </p:spPr>
        <p:txBody>
          <a:bodyPr wrap="square" lIns="0" tIns="83185" rIns="0" bIns="0" rtlCol="0" vert="horz">
            <a:spAutoFit/>
          </a:bodyPr>
          <a:lstStyle/>
          <a:p>
            <a:pPr marL="195580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01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5" name="object 5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95703" y="6079328"/>
            <a:ext cx="1153096" cy="58368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75385" y="752633"/>
            <a:ext cx="9265412" cy="61053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2434335" y="64808"/>
            <a:ext cx="558165" cy="534670"/>
          </a:xfrm>
          <a:custGeom>
            <a:avLst/>
            <a:gdLst/>
            <a:ahLst/>
            <a:cxnLst/>
            <a:rect l="l" t="t" r="r" b="b"/>
            <a:pathLst>
              <a:path w="558164" h="534670">
                <a:moveTo>
                  <a:pt x="557555" y="0"/>
                </a:moveTo>
                <a:lnTo>
                  <a:pt x="0" y="0"/>
                </a:lnTo>
                <a:lnTo>
                  <a:pt x="0" y="534631"/>
                </a:lnTo>
                <a:lnTo>
                  <a:pt x="557555" y="534631"/>
                </a:lnTo>
                <a:lnTo>
                  <a:pt x="557555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85085" y="90932"/>
            <a:ext cx="563753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84505" algn="l"/>
              </a:tabLst>
            </a:pPr>
            <a:r>
              <a:rPr dirty="0" sz="1800" spc="-25" b="0">
                <a:solidFill>
                  <a:srgbClr val="FFFFFF"/>
                </a:solidFill>
                <a:latin typeface="Calibri"/>
                <a:cs typeface="Calibri"/>
              </a:rPr>
              <a:t>02</a:t>
            </a:r>
            <a:r>
              <a:rPr dirty="0" sz="1800" b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pc="-10">
                <a:solidFill>
                  <a:srgbClr val="0A769F"/>
                </a:solidFill>
              </a:rPr>
              <a:t>L’IRE</a:t>
            </a:r>
            <a:r>
              <a:rPr dirty="0" spc="-60">
                <a:solidFill>
                  <a:srgbClr val="0A769F"/>
                </a:solidFill>
              </a:rPr>
              <a:t> </a:t>
            </a:r>
            <a:r>
              <a:rPr dirty="0">
                <a:solidFill>
                  <a:srgbClr val="0A769F"/>
                </a:solidFill>
              </a:rPr>
              <a:t>ET</a:t>
            </a:r>
            <a:r>
              <a:rPr dirty="0" spc="-55">
                <a:solidFill>
                  <a:srgbClr val="0A769F"/>
                </a:solidFill>
              </a:rPr>
              <a:t> </a:t>
            </a:r>
            <a:r>
              <a:rPr dirty="0">
                <a:solidFill>
                  <a:srgbClr val="0A769F"/>
                </a:solidFill>
              </a:rPr>
              <a:t>SES</a:t>
            </a:r>
            <a:r>
              <a:rPr dirty="0" spc="-45">
                <a:solidFill>
                  <a:srgbClr val="0A769F"/>
                </a:solidFill>
              </a:rPr>
              <a:t> </a:t>
            </a:r>
            <a:r>
              <a:rPr dirty="0" spc="-10">
                <a:solidFill>
                  <a:srgbClr val="0A769F"/>
                </a:solidFill>
              </a:rPr>
              <a:t>CARACTERISTIQUES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5" name="object 5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5494" y="556949"/>
            <a:ext cx="9631680" cy="630104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30504">
              <a:lnSpc>
                <a:spcPct val="100000"/>
              </a:lnSpc>
              <a:spcBef>
                <a:spcPts val="100"/>
              </a:spcBef>
            </a:pPr>
            <a:r>
              <a:rPr dirty="0" spc="-10">
                <a:solidFill>
                  <a:srgbClr val="0A769F"/>
                </a:solidFill>
              </a:rPr>
              <a:t>L’IRE</a:t>
            </a:r>
            <a:r>
              <a:rPr dirty="0" spc="-65">
                <a:solidFill>
                  <a:srgbClr val="0A769F"/>
                </a:solidFill>
              </a:rPr>
              <a:t> </a:t>
            </a:r>
            <a:r>
              <a:rPr dirty="0">
                <a:solidFill>
                  <a:srgbClr val="0A769F"/>
                </a:solidFill>
              </a:rPr>
              <a:t>ET</a:t>
            </a:r>
            <a:r>
              <a:rPr dirty="0" spc="-60">
                <a:solidFill>
                  <a:srgbClr val="0A769F"/>
                </a:solidFill>
              </a:rPr>
              <a:t> </a:t>
            </a:r>
            <a:r>
              <a:rPr dirty="0">
                <a:solidFill>
                  <a:srgbClr val="0A769F"/>
                </a:solidFill>
              </a:rPr>
              <a:t>SES</a:t>
            </a:r>
            <a:r>
              <a:rPr dirty="0" spc="-50">
                <a:solidFill>
                  <a:srgbClr val="0A769F"/>
                </a:solidFill>
              </a:rPr>
              <a:t> </a:t>
            </a:r>
            <a:r>
              <a:rPr dirty="0" spc="-10">
                <a:solidFill>
                  <a:srgbClr val="0A769F"/>
                </a:solidFill>
              </a:rPr>
              <a:t>CARACTERISTIQUES (Suite)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4" name="object 4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1515491" y="1082928"/>
          <a:ext cx="9184640" cy="4506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31490"/>
                <a:gridCol w="3031490"/>
                <a:gridCol w="3031489"/>
              </a:tblGrid>
              <a:tr h="553720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r>
                        <a:rPr dirty="0" sz="1500" spc="50" b="1">
                          <a:latin typeface="Trebuchet MS"/>
                          <a:cs typeface="Trebuchet MS"/>
                        </a:rPr>
                        <a:t>Ce</a:t>
                      </a:r>
                      <a:r>
                        <a:rPr dirty="0" sz="1500" spc="-12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 b="1">
                          <a:latin typeface="Trebuchet MS"/>
                          <a:cs typeface="Trebuchet MS"/>
                        </a:rPr>
                        <a:t>que</a:t>
                      </a:r>
                      <a:r>
                        <a:rPr dirty="0" sz="1500" spc="-114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0" b="1">
                          <a:latin typeface="Trebuchet MS"/>
                          <a:cs typeface="Trebuchet MS"/>
                        </a:rPr>
                        <a:t>l’IRE</a:t>
                      </a:r>
                      <a:r>
                        <a:rPr dirty="0" sz="1500" spc="-12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diagnostique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1473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9EDFA"/>
                    </a:solidFill>
                  </a:tcPr>
                </a:tc>
                <a:tc>
                  <a:txBody>
                    <a:bodyPr/>
                    <a:lstStyle/>
                    <a:p>
                      <a:pPr marL="76835" marR="41719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500" spc="50" b="1">
                          <a:latin typeface="Trebuchet MS"/>
                          <a:cs typeface="Trebuchet MS"/>
                        </a:rPr>
                        <a:t>Ce</a:t>
                      </a:r>
                      <a:r>
                        <a:rPr dirty="0" sz="1500" spc="-10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 b="1">
                          <a:latin typeface="Trebuchet MS"/>
                          <a:cs typeface="Trebuchet MS"/>
                        </a:rPr>
                        <a:t>que</a:t>
                      </a:r>
                      <a:r>
                        <a:rPr dirty="0" sz="1500" spc="-10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50" b="1">
                          <a:latin typeface="Trebuchet MS"/>
                          <a:cs typeface="Trebuchet MS"/>
                        </a:rPr>
                        <a:t>montrent</a:t>
                      </a:r>
                      <a:r>
                        <a:rPr dirty="0" sz="1500" spc="-10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b="1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dirty="0" sz="1500" spc="-10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rapports successifs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9EDFA"/>
                    </a:solidFill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r>
                        <a:rPr dirty="0" sz="1500" spc="50" b="1">
                          <a:latin typeface="Trebuchet MS"/>
                          <a:cs typeface="Trebuchet MS"/>
                        </a:rPr>
                        <a:t>Ce</a:t>
                      </a:r>
                      <a:r>
                        <a:rPr dirty="0" sz="1500" spc="-13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 b="1">
                          <a:latin typeface="Trebuchet MS"/>
                          <a:cs typeface="Trebuchet MS"/>
                        </a:rPr>
                        <a:t>que</a:t>
                      </a:r>
                      <a:r>
                        <a:rPr dirty="0" sz="1500" spc="-12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l’IRE</a:t>
                      </a:r>
                      <a:r>
                        <a:rPr dirty="0" sz="1500" spc="-13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40" b="1">
                          <a:latin typeface="Trebuchet MS"/>
                          <a:cs typeface="Trebuchet MS"/>
                        </a:rPr>
                        <a:t>permet</a:t>
                      </a:r>
                      <a:r>
                        <a:rPr dirty="0" sz="1500" spc="-12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5" b="1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500" spc="-13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décider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1473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9EDFA"/>
                    </a:solidFill>
                  </a:tcPr>
                </a:tc>
              </a:tr>
              <a:tr h="10280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30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dirty="0" sz="1500" b="1">
                          <a:latin typeface="Trebuchet MS"/>
                          <a:cs typeface="Trebuchet MS"/>
                        </a:rPr>
                        <a:t>Cadres</a:t>
                      </a:r>
                      <a:r>
                        <a:rPr dirty="0" sz="1500" spc="-3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réglementaires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1657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500">
                          <a:latin typeface="Trebuchet MS"/>
                          <a:cs typeface="Trebuchet MS"/>
                        </a:rPr>
                        <a:t>2018–2020</a:t>
                      </a:r>
                      <a:r>
                        <a:rPr dirty="0" sz="15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30">
                          <a:latin typeface="Trebuchet MS"/>
                          <a:cs typeface="Trebuchet MS"/>
                        </a:rPr>
                        <a:t>:</a:t>
                      </a:r>
                      <a:r>
                        <a:rPr dirty="0" sz="15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65">
                          <a:latin typeface="Trebuchet MS"/>
                          <a:cs typeface="Trebuchet MS"/>
                        </a:rPr>
                        <a:t>priorité</a:t>
                      </a:r>
                      <a:r>
                        <a:rPr dirty="0" sz="15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à</a:t>
                      </a:r>
                      <a:r>
                        <a:rPr dirty="0" sz="1500" spc="-8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l’existence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dirty="0" sz="1500">
                          <a:latin typeface="Trebuchet MS"/>
                          <a:cs typeface="Trebuchet MS"/>
                        </a:rPr>
                        <a:t>des</a:t>
                      </a:r>
                      <a:r>
                        <a:rPr dirty="0" sz="1500" spc="-7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régulateurs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  <a:p>
                      <a:pPr marL="76835" marR="179070">
                        <a:lnSpc>
                          <a:spcPct val="100000"/>
                        </a:lnSpc>
                      </a:pPr>
                      <a:r>
                        <a:rPr dirty="0" sz="1500">
                          <a:latin typeface="Trebuchet MS"/>
                          <a:cs typeface="Trebuchet MS"/>
                        </a:rPr>
                        <a:t>2022–2024</a:t>
                      </a:r>
                      <a:r>
                        <a:rPr dirty="0" sz="1500" spc="-135">
                          <a:latin typeface="Trebuchet MS"/>
                          <a:cs typeface="Trebuchet MS"/>
                        </a:rPr>
                        <a:t> :</a:t>
                      </a:r>
                      <a:r>
                        <a:rPr dirty="0" sz="1500" spc="-12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cadres</a:t>
                      </a:r>
                      <a:r>
                        <a:rPr dirty="0" sz="1500" spc="-12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en</a:t>
                      </a:r>
                      <a:r>
                        <a:rPr dirty="0" sz="15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place</a:t>
                      </a:r>
                      <a:r>
                        <a:rPr dirty="0" sz="15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0">
                          <a:latin typeface="Trebuchet MS"/>
                          <a:cs typeface="Trebuchet MS"/>
                        </a:rPr>
                        <a:t>mais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500" spc="-1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45">
                          <a:latin typeface="Trebuchet MS"/>
                          <a:cs typeface="Trebuchet MS"/>
                        </a:rPr>
                        <a:t>qualité</a:t>
                      </a:r>
                      <a:r>
                        <a:rPr dirty="0" sz="15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variable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419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dirty="0" sz="1500" spc="-60">
                          <a:latin typeface="Trebuchet MS"/>
                          <a:cs typeface="Trebuchet MS"/>
                        </a:rPr>
                        <a:t>Identifier</a:t>
                      </a:r>
                      <a:r>
                        <a:rPr dirty="0" sz="1500" spc="-1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si</a:t>
                      </a:r>
                      <a:r>
                        <a:rPr dirty="0" sz="15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45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dirty="0" sz="15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>
                          <a:latin typeface="Trebuchet MS"/>
                          <a:cs typeface="Trebuchet MS"/>
                        </a:rPr>
                        <a:t>problème</a:t>
                      </a:r>
                      <a:r>
                        <a:rPr dirty="0" sz="1500" spc="-14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est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dirty="0" sz="1500" spc="-40" b="1">
                          <a:latin typeface="Trebuchet MS"/>
                          <a:cs typeface="Trebuchet MS"/>
                        </a:rPr>
                        <a:t>institutionnel</a:t>
                      </a:r>
                      <a:r>
                        <a:rPr dirty="0" sz="1500" spc="-6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ou</a:t>
                      </a:r>
                      <a:r>
                        <a:rPr dirty="0" sz="15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fonctionnel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514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Gouvernance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476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 marR="57848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500">
                          <a:latin typeface="Trebuchet MS"/>
                          <a:cs typeface="Trebuchet MS"/>
                        </a:rPr>
                        <a:t>Règles</a:t>
                      </a:r>
                      <a:r>
                        <a:rPr dirty="0" sz="1500" spc="-16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>
                          <a:latin typeface="Trebuchet MS"/>
                          <a:cs typeface="Trebuchet MS"/>
                        </a:rPr>
                        <a:t>formelles</a:t>
                      </a:r>
                      <a:r>
                        <a:rPr dirty="0" sz="1500" spc="-17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en</a:t>
                      </a:r>
                      <a:r>
                        <a:rPr dirty="0" sz="15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progrès Indépendance</a:t>
                      </a:r>
                      <a:r>
                        <a:rPr dirty="0" sz="1500" spc="-13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80">
                          <a:latin typeface="Trebuchet MS"/>
                          <a:cs typeface="Trebuchet MS"/>
                        </a:rPr>
                        <a:t>et</a:t>
                      </a:r>
                      <a:r>
                        <a:rPr dirty="0" sz="15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50">
                          <a:latin typeface="Trebuchet MS"/>
                          <a:cs typeface="Trebuchet MS"/>
                        </a:rPr>
                        <a:t>prévisibilité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encore</a:t>
                      </a:r>
                      <a:r>
                        <a:rPr dirty="0" sz="1500" spc="-12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incomplètes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381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dirty="0" sz="1500" spc="-25">
                          <a:latin typeface="Trebuchet MS"/>
                          <a:cs typeface="Trebuchet MS"/>
                        </a:rPr>
                        <a:t>Cibler</a:t>
                      </a:r>
                      <a:r>
                        <a:rPr dirty="0" sz="1500" spc="-1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dirty="0" sz="1500" spc="-1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5">
                          <a:latin typeface="Trebuchet MS"/>
                          <a:cs typeface="Trebuchet MS"/>
                        </a:rPr>
                        <a:t>réformes</a:t>
                      </a:r>
                      <a:r>
                        <a:rPr dirty="0" sz="1500" spc="-13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5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crédibilité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dirty="0" sz="1500" spc="-60" b="1">
                          <a:latin typeface="Trebuchet MS"/>
                          <a:cs typeface="Trebuchet MS"/>
                        </a:rPr>
                        <a:t>et</a:t>
                      </a:r>
                      <a:r>
                        <a:rPr dirty="0" sz="1500" spc="-14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d’indépendance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1524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dirty="0" sz="1500" b="1">
                          <a:latin typeface="Trebuchet MS"/>
                          <a:cs typeface="Trebuchet MS"/>
                        </a:rPr>
                        <a:t>Substance</a:t>
                      </a:r>
                      <a:r>
                        <a:rPr dirty="0" sz="1500" spc="-3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b="1">
                          <a:latin typeface="Trebuchet MS"/>
                          <a:cs typeface="Trebuchet MS"/>
                        </a:rPr>
                        <a:t>des</a:t>
                      </a:r>
                      <a:r>
                        <a:rPr dirty="0" sz="1500" spc="-5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règles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476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 marR="24701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500" spc="-35">
                          <a:latin typeface="Trebuchet MS"/>
                          <a:cs typeface="Trebuchet MS"/>
                        </a:rPr>
                        <a:t>Faible</a:t>
                      </a:r>
                      <a:r>
                        <a:rPr dirty="0" sz="1500" spc="-8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5">
                          <a:latin typeface="Trebuchet MS"/>
                          <a:cs typeface="Trebuchet MS"/>
                        </a:rPr>
                        <a:t>opérationnalisation</a:t>
                      </a:r>
                      <a:r>
                        <a:rPr dirty="0" sz="1500" spc="-8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55">
                          <a:latin typeface="Trebuchet MS"/>
                          <a:cs typeface="Trebuchet MS"/>
                        </a:rPr>
                        <a:t>(tarifs,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QoS,</a:t>
                      </a:r>
                      <a:r>
                        <a:rPr dirty="0" sz="1500" spc="-8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accès</a:t>
                      </a:r>
                      <a:r>
                        <a:rPr dirty="0" sz="1500" spc="-8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>
                          <a:latin typeface="Trebuchet MS"/>
                          <a:cs typeface="Trebuchet MS"/>
                        </a:rPr>
                        <a:t>réseau)</a:t>
                      </a:r>
                      <a:r>
                        <a:rPr dirty="0" sz="15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50">
                          <a:latin typeface="Trebuchet MS"/>
                          <a:cs typeface="Trebuchet MS"/>
                        </a:rPr>
                        <a:t>Point</a:t>
                      </a:r>
                      <a:r>
                        <a:rPr dirty="0" sz="1500" spc="-5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faible </a:t>
                      </a:r>
                      <a:r>
                        <a:rPr dirty="0" sz="1500" spc="-60">
                          <a:latin typeface="Trebuchet MS"/>
                          <a:cs typeface="Trebuchet MS"/>
                        </a:rPr>
                        <a:t>majeur</a:t>
                      </a:r>
                      <a:r>
                        <a:rPr dirty="0" sz="1500" spc="-13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en</a:t>
                      </a:r>
                      <a:r>
                        <a:rPr dirty="0" sz="1500" spc="-12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2022–2024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381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dirty="0" sz="1500" spc="-65">
                          <a:latin typeface="Trebuchet MS"/>
                          <a:cs typeface="Trebuchet MS"/>
                        </a:rPr>
                        <a:t>Identifier</a:t>
                      </a:r>
                      <a:r>
                        <a:rPr dirty="0" sz="15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dirty="0" sz="1500" spc="-6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b="1">
                          <a:latin typeface="Trebuchet MS"/>
                          <a:cs typeface="Trebuchet MS"/>
                        </a:rPr>
                        <a:t>blocages</a:t>
                      </a:r>
                      <a:r>
                        <a:rPr dirty="0" sz="1500" spc="-6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techniques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prioritaires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1524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308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dirty="0" sz="1500" b="1">
                          <a:latin typeface="Trebuchet MS"/>
                          <a:cs typeface="Trebuchet MS"/>
                        </a:rPr>
                        <a:t>Résultats</a:t>
                      </a:r>
                      <a:r>
                        <a:rPr dirty="0" sz="1500" spc="-7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sectoriels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1479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 marR="11366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500" spc="-10">
                          <a:latin typeface="Trebuchet MS"/>
                          <a:cs typeface="Trebuchet MS"/>
                        </a:rPr>
                        <a:t>Décalage</a:t>
                      </a:r>
                      <a:r>
                        <a:rPr dirty="0" sz="15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>
                          <a:latin typeface="Trebuchet MS"/>
                          <a:cs typeface="Trebuchet MS"/>
                        </a:rPr>
                        <a:t>persistant</a:t>
                      </a:r>
                      <a:r>
                        <a:rPr dirty="0" sz="15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65">
                          <a:latin typeface="Trebuchet MS"/>
                          <a:cs typeface="Trebuchet MS"/>
                        </a:rPr>
                        <a:t>entre</a:t>
                      </a:r>
                      <a:r>
                        <a:rPr dirty="0" sz="15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>
                          <a:latin typeface="Trebuchet MS"/>
                          <a:cs typeface="Trebuchet MS"/>
                        </a:rPr>
                        <a:t>règles</a:t>
                      </a:r>
                      <a:r>
                        <a:rPr dirty="0" sz="15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et </a:t>
                      </a:r>
                      <a:r>
                        <a:rPr dirty="0" sz="1500" spc="-20">
                          <a:latin typeface="Trebuchet MS"/>
                          <a:cs typeface="Trebuchet MS"/>
                        </a:rPr>
                        <a:t>performances</a:t>
                      </a:r>
                      <a:r>
                        <a:rPr dirty="0" sz="1500" spc="-14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(IER</a:t>
                      </a:r>
                      <a:r>
                        <a:rPr dirty="0" sz="15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faible)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500" spc="-20">
                          <a:latin typeface="Trebuchet MS"/>
                          <a:cs typeface="Trebuchet MS"/>
                        </a:rPr>
                        <a:t>Diagnostiquer</a:t>
                      </a:r>
                      <a:r>
                        <a:rPr dirty="0" sz="15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45">
                          <a:latin typeface="Trebuchet MS"/>
                          <a:cs typeface="Trebuchet MS"/>
                        </a:rPr>
                        <a:t>l’</a:t>
                      </a:r>
                      <a:r>
                        <a:rPr dirty="0" sz="1500" spc="-45" b="1">
                          <a:latin typeface="Trebuchet MS"/>
                          <a:cs typeface="Trebuchet MS"/>
                        </a:rPr>
                        <a:t>efficacité</a:t>
                      </a:r>
                      <a:r>
                        <a:rPr dirty="0" sz="1500" spc="-10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réelle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dirty="0" sz="1500" spc="-25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500" spc="-15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dirty="0" sz="1500" spc="-13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réglementation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Harmonisation</a:t>
                      </a:r>
                      <a:r>
                        <a:rPr dirty="0" sz="1500" spc="-9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régionale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476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 marR="45910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500" spc="-60">
                          <a:latin typeface="Trebuchet MS"/>
                          <a:cs typeface="Trebuchet MS"/>
                        </a:rPr>
                        <a:t>Forte</a:t>
                      </a:r>
                      <a:r>
                        <a:rPr dirty="0" sz="15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55">
                          <a:latin typeface="Trebuchet MS"/>
                          <a:cs typeface="Trebuchet MS"/>
                        </a:rPr>
                        <a:t>hétérogénéité</a:t>
                      </a:r>
                      <a:r>
                        <a:rPr dirty="0" sz="15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65">
                          <a:latin typeface="Trebuchet MS"/>
                          <a:cs typeface="Trebuchet MS"/>
                        </a:rPr>
                        <a:t>entre</a:t>
                      </a:r>
                      <a:r>
                        <a:rPr dirty="0" sz="15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0">
                          <a:latin typeface="Trebuchet MS"/>
                          <a:cs typeface="Trebuchet MS"/>
                        </a:rPr>
                        <a:t>pays </a:t>
                      </a:r>
                      <a:r>
                        <a:rPr dirty="0" sz="1500" spc="-25">
                          <a:latin typeface="Trebuchet MS"/>
                          <a:cs typeface="Trebuchet MS"/>
                        </a:rPr>
                        <a:t>Progrès</a:t>
                      </a:r>
                      <a:r>
                        <a:rPr dirty="0" sz="1500" spc="-14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>
                          <a:latin typeface="Trebuchet MS"/>
                          <a:cs typeface="Trebuchet MS"/>
                        </a:rPr>
                        <a:t>là</a:t>
                      </a:r>
                      <a:r>
                        <a:rPr dirty="0" sz="15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où</a:t>
                      </a:r>
                      <a:r>
                        <a:rPr dirty="0" sz="1500" spc="-13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dirty="0" sz="15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pratiques convergent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381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dirty="0" sz="1500" spc="-10">
                          <a:latin typeface="Trebuchet MS"/>
                          <a:cs typeface="Trebuchet MS"/>
                        </a:rPr>
                        <a:t>Mesurer</a:t>
                      </a:r>
                      <a:r>
                        <a:rPr dirty="0" sz="15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dirty="0" sz="15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30" b="1">
                          <a:latin typeface="Trebuchet MS"/>
                          <a:cs typeface="Trebuchet MS"/>
                        </a:rPr>
                        <a:t>convergence</a:t>
                      </a:r>
                      <a:r>
                        <a:rPr dirty="0" sz="1500" spc="-12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 b="1">
                          <a:latin typeface="Trebuchet MS"/>
                          <a:cs typeface="Trebuchet MS"/>
                        </a:rPr>
                        <a:t>réelle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,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500">
                          <a:latin typeface="Trebuchet MS"/>
                          <a:cs typeface="Trebuchet MS"/>
                        </a:rPr>
                        <a:t>pas</a:t>
                      </a:r>
                      <a:r>
                        <a:rPr dirty="0" sz="1500" spc="-8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20">
                          <a:latin typeface="Trebuchet MS"/>
                          <a:cs typeface="Trebuchet MS"/>
                        </a:rPr>
                        <a:t>seulement</a:t>
                      </a:r>
                      <a:r>
                        <a:rPr dirty="0" sz="15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dirty="0" sz="15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500" spc="-10">
                          <a:latin typeface="Trebuchet MS"/>
                          <a:cs typeface="Trebuchet MS"/>
                        </a:rPr>
                        <a:t>textes</a:t>
                      </a:r>
                      <a:endParaRPr sz="1500">
                        <a:latin typeface="Trebuchet MS"/>
                        <a:cs typeface="Trebuchet MS"/>
                      </a:endParaRPr>
                    </a:p>
                  </a:txBody>
                  <a:tcPr marL="0" marR="0" marB="0" marT="1524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 descr=""/>
          <p:cNvSpPr txBox="1"/>
          <p:nvPr/>
        </p:nvSpPr>
        <p:spPr>
          <a:xfrm>
            <a:off x="1604899" y="519176"/>
            <a:ext cx="888619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5244">
              <a:lnSpc>
                <a:spcPct val="100000"/>
              </a:lnSpc>
              <a:spcBef>
                <a:spcPts val="100"/>
              </a:spcBef>
            </a:pPr>
            <a:r>
              <a:rPr dirty="0" sz="1800" spc="-55" b="1">
                <a:solidFill>
                  <a:srgbClr val="163D63"/>
                </a:solidFill>
                <a:latin typeface="Trebuchet MS"/>
                <a:cs typeface="Trebuchet MS"/>
              </a:rPr>
              <a:t>L’Indice</a:t>
            </a:r>
            <a:r>
              <a:rPr dirty="0" sz="1800" spc="-165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30" b="1">
                <a:solidFill>
                  <a:srgbClr val="163D63"/>
                </a:solidFill>
                <a:latin typeface="Trebuchet MS"/>
                <a:cs typeface="Trebuchet MS"/>
              </a:rPr>
              <a:t>de</a:t>
            </a:r>
            <a:r>
              <a:rPr dirty="0" sz="1800" spc="-165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25" b="1">
                <a:solidFill>
                  <a:srgbClr val="163D63"/>
                </a:solidFill>
                <a:latin typeface="Trebuchet MS"/>
                <a:cs typeface="Trebuchet MS"/>
              </a:rPr>
              <a:t>Réglementation</a:t>
            </a:r>
            <a:r>
              <a:rPr dirty="0" sz="1800" spc="-130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30" b="1">
                <a:solidFill>
                  <a:srgbClr val="163D63"/>
                </a:solidFill>
                <a:latin typeface="Trebuchet MS"/>
                <a:cs typeface="Trebuchet MS"/>
              </a:rPr>
              <a:t>de</a:t>
            </a:r>
            <a:r>
              <a:rPr dirty="0" sz="1800" spc="-165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50" b="1">
                <a:solidFill>
                  <a:srgbClr val="163D63"/>
                </a:solidFill>
                <a:latin typeface="Trebuchet MS"/>
                <a:cs typeface="Trebuchet MS"/>
              </a:rPr>
              <a:t>l’Électricité</a:t>
            </a:r>
            <a:r>
              <a:rPr dirty="0" sz="1800" spc="-100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45" b="1">
                <a:solidFill>
                  <a:srgbClr val="163D63"/>
                </a:solidFill>
                <a:latin typeface="Trebuchet MS"/>
                <a:cs typeface="Trebuchet MS"/>
              </a:rPr>
              <a:t>(IRE)</a:t>
            </a:r>
            <a:r>
              <a:rPr dirty="0" sz="1800" spc="-155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b="1">
                <a:solidFill>
                  <a:srgbClr val="163D63"/>
                </a:solidFill>
                <a:latin typeface="Trebuchet MS"/>
                <a:cs typeface="Trebuchet MS"/>
              </a:rPr>
              <a:t>est</a:t>
            </a:r>
            <a:r>
              <a:rPr dirty="0" sz="1800" spc="-165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30" b="1">
                <a:solidFill>
                  <a:srgbClr val="163D63"/>
                </a:solidFill>
                <a:latin typeface="Trebuchet MS"/>
                <a:cs typeface="Trebuchet MS"/>
              </a:rPr>
              <a:t>un</a:t>
            </a:r>
            <a:r>
              <a:rPr dirty="0" sz="1800" spc="-150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35" b="1">
                <a:solidFill>
                  <a:srgbClr val="163D63"/>
                </a:solidFill>
                <a:latin typeface="Trebuchet MS"/>
                <a:cs typeface="Trebuchet MS"/>
              </a:rPr>
              <a:t>outil</a:t>
            </a:r>
            <a:r>
              <a:rPr dirty="0" sz="1800" spc="-145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30" b="1">
                <a:solidFill>
                  <a:srgbClr val="163D63"/>
                </a:solidFill>
                <a:latin typeface="Trebuchet MS"/>
                <a:cs typeface="Trebuchet MS"/>
              </a:rPr>
              <a:t>de</a:t>
            </a:r>
            <a:r>
              <a:rPr dirty="0" sz="1800" spc="-160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b="1">
                <a:solidFill>
                  <a:srgbClr val="163D63"/>
                </a:solidFill>
                <a:latin typeface="Trebuchet MS"/>
                <a:cs typeface="Trebuchet MS"/>
              </a:rPr>
              <a:t>diagnostic</a:t>
            </a:r>
            <a:r>
              <a:rPr dirty="0" sz="1800" spc="-155" b="1">
                <a:solidFill>
                  <a:srgbClr val="163D63"/>
                </a:solidFill>
                <a:latin typeface="Trebuchet MS"/>
                <a:cs typeface="Trebuchet MS"/>
              </a:rPr>
              <a:t> </a:t>
            </a:r>
            <a:r>
              <a:rPr dirty="0" sz="1800" spc="-10" b="1">
                <a:solidFill>
                  <a:srgbClr val="163D63"/>
                </a:solidFill>
                <a:latin typeface="Trebuchet MS"/>
                <a:cs typeface="Trebuchet MS"/>
              </a:rPr>
              <a:t>stratégique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800" spc="-60" b="1">
                <a:solidFill>
                  <a:srgbClr val="163D63"/>
                </a:solidFill>
                <a:latin typeface="Trebuchet MS"/>
                <a:cs typeface="Trebuchet MS"/>
              </a:rPr>
              <a:t>------------------------------------------------------------------------------------------------------------------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020876" y="5787644"/>
            <a:ext cx="9580880" cy="5410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41910">
              <a:lnSpc>
                <a:spcPts val="1910"/>
              </a:lnSpc>
              <a:spcBef>
                <a:spcPts val="95"/>
              </a:spcBef>
            </a:pPr>
            <a:r>
              <a:rPr dirty="0" sz="1600" spc="-70">
                <a:latin typeface="Trebuchet MS"/>
                <a:cs typeface="Trebuchet MS"/>
              </a:rPr>
              <a:t>L’IRE</a:t>
            </a:r>
            <a:r>
              <a:rPr dirty="0" sz="1600" spc="-120">
                <a:latin typeface="Trebuchet MS"/>
                <a:cs typeface="Trebuchet MS"/>
              </a:rPr>
              <a:t> </a:t>
            </a:r>
            <a:r>
              <a:rPr dirty="0" sz="1600" spc="-30">
                <a:latin typeface="Trebuchet MS"/>
                <a:cs typeface="Trebuchet MS"/>
              </a:rPr>
              <a:t>est</a:t>
            </a:r>
            <a:r>
              <a:rPr dirty="0" sz="1600" spc="-140">
                <a:latin typeface="Trebuchet MS"/>
                <a:cs typeface="Trebuchet MS"/>
              </a:rPr>
              <a:t> </a:t>
            </a:r>
            <a:r>
              <a:rPr dirty="0" sz="1600">
                <a:latin typeface="Trebuchet MS"/>
                <a:cs typeface="Trebuchet MS"/>
              </a:rPr>
              <a:t>un</a:t>
            </a:r>
            <a:r>
              <a:rPr dirty="0" sz="1600" spc="-110">
                <a:latin typeface="Trebuchet MS"/>
                <a:cs typeface="Trebuchet MS"/>
              </a:rPr>
              <a:t> </a:t>
            </a:r>
            <a:r>
              <a:rPr dirty="0" sz="1600" spc="-60">
                <a:latin typeface="Trebuchet MS"/>
                <a:cs typeface="Trebuchet MS"/>
              </a:rPr>
              <a:t>outil</a:t>
            </a:r>
            <a:r>
              <a:rPr dirty="0" sz="1600" spc="-105">
                <a:latin typeface="Trebuchet MS"/>
                <a:cs typeface="Trebuchet MS"/>
              </a:rPr>
              <a:t> </a:t>
            </a:r>
            <a:r>
              <a:rPr dirty="0" sz="1600" spc="-25">
                <a:latin typeface="Trebuchet MS"/>
                <a:cs typeface="Trebuchet MS"/>
              </a:rPr>
              <a:t>de</a:t>
            </a:r>
            <a:r>
              <a:rPr dirty="0" sz="1600" spc="-140">
                <a:latin typeface="Trebuchet MS"/>
                <a:cs typeface="Trebuchet MS"/>
              </a:rPr>
              <a:t> </a:t>
            </a:r>
            <a:r>
              <a:rPr dirty="0" sz="1600" spc="-20">
                <a:latin typeface="Trebuchet MS"/>
                <a:cs typeface="Trebuchet MS"/>
              </a:rPr>
              <a:t>diagnostic</a:t>
            </a:r>
            <a:r>
              <a:rPr dirty="0" sz="1600" spc="-85">
                <a:latin typeface="Trebuchet MS"/>
                <a:cs typeface="Trebuchet MS"/>
              </a:rPr>
              <a:t> </a:t>
            </a:r>
            <a:r>
              <a:rPr dirty="0" sz="1600" spc="-30">
                <a:latin typeface="Trebuchet MS"/>
                <a:cs typeface="Trebuchet MS"/>
              </a:rPr>
              <a:t>parce</a:t>
            </a:r>
            <a:r>
              <a:rPr dirty="0" sz="1600" spc="-125">
                <a:latin typeface="Trebuchet MS"/>
                <a:cs typeface="Trebuchet MS"/>
              </a:rPr>
              <a:t> </a:t>
            </a:r>
            <a:r>
              <a:rPr dirty="0" sz="1600" spc="-65">
                <a:latin typeface="Trebuchet MS"/>
                <a:cs typeface="Trebuchet MS"/>
              </a:rPr>
              <a:t>qu’il</a:t>
            </a:r>
            <a:r>
              <a:rPr dirty="0" sz="1600" spc="-105">
                <a:latin typeface="Trebuchet MS"/>
                <a:cs typeface="Trebuchet MS"/>
              </a:rPr>
              <a:t> </a:t>
            </a:r>
            <a:r>
              <a:rPr dirty="0" sz="1600" spc="-50">
                <a:latin typeface="Trebuchet MS"/>
                <a:cs typeface="Trebuchet MS"/>
              </a:rPr>
              <a:t>explique</a:t>
            </a:r>
            <a:r>
              <a:rPr dirty="0" sz="1600" spc="-120">
                <a:latin typeface="Trebuchet MS"/>
                <a:cs typeface="Trebuchet MS"/>
              </a:rPr>
              <a:t> </a:t>
            </a:r>
            <a:r>
              <a:rPr dirty="0" sz="1600">
                <a:latin typeface="Trebuchet MS"/>
                <a:cs typeface="Trebuchet MS"/>
              </a:rPr>
              <a:t>non</a:t>
            </a:r>
            <a:r>
              <a:rPr dirty="0" sz="1600" spc="-95">
                <a:latin typeface="Trebuchet MS"/>
                <a:cs typeface="Trebuchet MS"/>
              </a:rPr>
              <a:t> </a:t>
            </a:r>
            <a:r>
              <a:rPr dirty="0" sz="1600" spc="-25">
                <a:latin typeface="Trebuchet MS"/>
                <a:cs typeface="Trebuchet MS"/>
              </a:rPr>
              <a:t>seulement</a:t>
            </a:r>
            <a:r>
              <a:rPr dirty="0" sz="1600" spc="-100">
                <a:latin typeface="Trebuchet MS"/>
                <a:cs typeface="Trebuchet MS"/>
              </a:rPr>
              <a:t> </a:t>
            </a:r>
            <a:r>
              <a:rPr dirty="0" sz="1600" i="1">
                <a:latin typeface="Trebuchet MS"/>
                <a:cs typeface="Trebuchet MS"/>
              </a:rPr>
              <a:t>où</a:t>
            </a:r>
            <a:r>
              <a:rPr dirty="0" sz="1600" spc="-105" i="1">
                <a:latin typeface="Trebuchet MS"/>
                <a:cs typeface="Trebuchet MS"/>
              </a:rPr>
              <a:t> </a:t>
            </a:r>
            <a:r>
              <a:rPr dirty="0" sz="1600" spc="-10" i="1">
                <a:latin typeface="Trebuchet MS"/>
                <a:cs typeface="Trebuchet MS"/>
              </a:rPr>
              <a:t>en</a:t>
            </a:r>
            <a:r>
              <a:rPr dirty="0" sz="1600" spc="-125" i="1">
                <a:latin typeface="Trebuchet MS"/>
                <a:cs typeface="Trebuchet MS"/>
              </a:rPr>
              <a:t> </a:t>
            </a:r>
            <a:r>
              <a:rPr dirty="0" sz="1600" spc="-35" i="1">
                <a:latin typeface="Trebuchet MS"/>
                <a:cs typeface="Trebuchet MS"/>
              </a:rPr>
              <a:t>est</a:t>
            </a:r>
            <a:r>
              <a:rPr dirty="0" sz="1600" spc="-140" i="1">
                <a:latin typeface="Trebuchet MS"/>
                <a:cs typeface="Trebuchet MS"/>
              </a:rPr>
              <a:t> </a:t>
            </a:r>
            <a:r>
              <a:rPr dirty="0" sz="1600" spc="-20" i="1">
                <a:latin typeface="Trebuchet MS"/>
                <a:cs typeface="Trebuchet MS"/>
              </a:rPr>
              <a:t>un</a:t>
            </a:r>
            <a:r>
              <a:rPr dirty="0" sz="1600" spc="-110" i="1">
                <a:latin typeface="Trebuchet MS"/>
                <a:cs typeface="Trebuchet MS"/>
              </a:rPr>
              <a:t> </a:t>
            </a:r>
            <a:r>
              <a:rPr dirty="0" sz="1600" spc="-25" i="1">
                <a:latin typeface="Trebuchet MS"/>
                <a:cs typeface="Trebuchet MS"/>
              </a:rPr>
              <a:t>pays</a:t>
            </a:r>
            <a:r>
              <a:rPr dirty="0" sz="1600" spc="-25">
                <a:latin typeface="Trebuchet MS"/>
                <a:cs typeface="Trebuchet MS"/>
              </a:rPr>
              <a:t>,</a:t>
            </a:r>
            <a:r>
              <a:rPr dirty="0" sz="1600" spc="-120">
                <a:latin typeface="Trebuchet MS"/>
                <a:cs typeface="Trebuchet MS"/>
              </a:rPr>
              <a:t> </a:t>
            </a:r>
            <a:r>
              <a:rPr dirty="0" sz="1600">
                <a:latin typeface="Trebuchet MS"/>
                <a:cs typeface="Trebuchet MS"/>
              </a:rPr>
              <a:t>mais</a:t>
            </a:r>
            <a:r>
              <a:rPr dirty="0" sz="1600" spc="-120">
                <a:latin typeface="Trebuchet MS"/>
                <a:cs typeface="Trebuchet MS"/>
              </a:rPr>
              <a:t> </a:t>
            </a:r>
            <a:r>
              <a:rPr dirty="0" sz="1600" spc="-10" i="1">
                <a:latin typeface="Trebuchet MS"/>
                <a:cs typeface="Trebuchet MS"/>
              </a:rPr>
              <a:t>pourquoi</a:t>
            </a:r>
            <a:r>
              <a:rPr dirty="0" sz="1600" spc="-10">
                <a:latin typeface="Trebuchet MS"/>
                <a:cs typeface="Trebuchet MS"/>
              </a:rPr>
              <a:t>,</a:t>
            </a:r>
            <a:endParaRPr sz="1600">
              <a:latin typeface="Trebuchet MS"/>
              <a:cs typeface="Trebuchet MS"/>
            </a:endParaRPr>
          </a:p>
          <a:p>
            <a:pPr algn="ctr">
              <a:lnSpc>
                <a:spcPts val="2150"/>
              </a:lnSpc>
            </a:pPr>
            <a:r>
              <a:rPr dirty="0" sz="1600" spc="-10" i="1">
                <a:latin typeface="Trebuchet MS"/>
                <a:cs typeface="Trebuchet MS"/>
              </a:rPr>
              <a:t>où</a:t>
            </a:r>
            <a:r>
              <a:rPr dirty="0" sz="1600" spc="-105" i="1">
                <a:latin typeface="Trebuchet MS"/>
                <a:cs typeface="Trebuchet MS"/>
              </a:rPr>
              <a:t> </a:t>
            </a:r>
            <a:r>
              <a:rPr dirty="0" sz="1600" spc="-20" i="1">
                <a:latin typeface="Trebuchet MS"/>
                <a:cs typeface="Trebuchet MS"/>
              </a:rPr>
              <a:t>sont</a:t>
            </a:r>
            <a:r>
              <a:rPr dirty="0" sz="1600" spc="-105" i="1">
                <a:latin typeface="Trebuchet MS"/>
                <a:cs typeface="Trebuchet MS"/>
              </a:rPr>
              <a:t> </a:t>
            </a:r>
            <a:r>
              <a:rPr dirty="0" sz="1600" spc="-10" i="1">
                <a:latin typeface="Trebuchet MS"/>
                <a:cs typeface="Trebuchet MS"/>
              </a:rPr>
              <a:t>les</a:t>
            </a:r>
            <a:r>
              <a:rPr dirty="0" sz="1600" spc="-130" i="1">
                <a:latin typeface="Trebuchet MS"/>
                <a:cs typeface="Trebuchet MS"/>
              </a:rPr>
              <a:t> </a:t>
            </a:r>
            <a:r>
              <a:rPr dirty="0" sz="1600" i="1">
                <a:latin typeface="Trebuchet MS"/>
                <a:cs typeface="Trebuchet MS"/>
              </a:rPr>
              <a:t>blocages</a:t>
            </a:r>
            <a:r>
              <a:rPr dirty="0" sz="1600" spc="-85" i="1">
                <a:latin typeface="Trebuchet MS"/>
                <a:cs typeface="Trebuchet MS"/>
              </a:rPr>
              <a:t> </a:t>
            </a:r>
            <a:r>
              <a:rPr dirty="0" sz="1600" spc="-95">
                <a:latin typeface="Trebuchet MS"/>
                <a:cs typeface="Trebuchet MS"/>
              </a:rPr>
              <a:t>et</a:t>
            </a:r>
            <a:r>
              <a:rPr dirty="0" sz="1600" spc="-130">
                <a:latin typeface="Trebuchet MS"/>
                <a:cs typeface="Trebuchet MS"/>
              </a:rPr>
              <a:t> </a:t>
            </a:r>
            <a:r>
              <a:rPr dirty="0" sz="1600" spc="-10" i="1">
                <a:latin typeface="Trebuchet MS"/>
                <a:cs typeface="Trebuchet MS"/>
              </a:rPr>
              <a:t>quels</a:t>
            </a:r>
            <a:r>
              <a:rPr dirty="0" sz="1600" spc="-100" i="1">
                <a:latin typeface="Trebuchet MS"/>
                <a:cs typeface="Trebuchet MS"/>
              </a:rPr>
              <a:t> </a:t>
            </a:r>
            <a:r>
              <a:rPr dirty="0" sz="1600" spc="-60" i="1">
                <a:latin typeface="Trebuchet MS"/>
                <a:cs typeface="Trebuchet MS"/>
              </a:rPr>
              <a:t>leviers</a:t>
            </a:r>
            <a:r>
              <a:rPr dirty="0" sz="1600" spc="-120" i="1">
                <a:latin typeface="Trebuchet MS"/>
                <a:cs typeface="Trebuchet MS"/>
              </a:rPr>
              <a:t> </a:t>
            </a:r>
            <a:r>
              <a:rPr dirty="0" sz="1600" spc="-70" i="1">
                <a:latin typeface="Trebuchet MS"/>
                <a:cs typeface="Trebuchet MS"/>
              </a:rPr>
              <a:t>activer</a:t>
            </a:r>
            <a:r>
              <a:rPr dirty="0" sz="1600" spc="-100" i="1">
                <a:latin typeface="Trebuchet MS"/>
                <a:cs typeface="Trebuchet MS"/>
              </a:rPr>
              <a:t> </a:t>
            </a:r>
            <a:r>
              <a:rPr dirty="0" sz="1600" spc="-25">
                <a:latin typeface="Trebuchet MS"/>
                <a:cs typeface="Trebuchet MS"/>
              </a:rPr>
              <a:t>pour</a:t>
            </a:r>
            <a:r>
              <a:rPr dirty="0" sz="1600" spc="-90">
                <a:latin typeface="Trebuchet MS"/>
                <a:cs typeface="Trebuchet MS"/>
              </a:rPr>
              <a:t> </a:t>
            </a:r>
            <a:r>
              <a:rPr dirty="0" sz="1600" spc="-55">
                <a:latin typeface="Trebuchet MS"/>
                <a:cs typeface="Trebuchet MS"/>
              </a:rPr>
              <a:t>améliorer</a:t>
            </a:r>
            <a:r>
              <a:rPr dirty="0" sz="1600" spc="-95">
                <a:latin typeface="Trebuchet MS"/>
                <a:cs typeface="Trebuchet MS"/>
              </a:rPr>
              <a:t> </a:t>
            </a:r>
            <a:r>
              <a:rPr dirty="0" sz="1600" spc="-35">
                <a:latin typeface="Trebuchet MS"/>
                <a:cs typeface="Trebuchet MS"/>
              </a:rPr>
              <a:t>la</a:t>
            </a:r>
            <a:r>
              <a:rPr dirty="0" sz="1600" spc="-125">
                <a:latin typeface="Trebuchet MS"/>
                <a:cs typeface="Trebuchet MS"/>
              </a:rPr>
              <a:t> </a:t>
            </a:r>
            <a:r>
              <a:rPr dirty="0" sz="1600" spc="-35">
                <a:latin typeface="Trebuchet MS"/>
                <a:cs typeface="Trebuchet MS"/>
              </a:rPr>
              <a:t>performance</a:t>
            </a:r>
            <a:r>
              <a:rPr dirty="0" sz="1600" spc="-70">
                <a:latin typeface="Trebuchet MS"/>
                <a:cs typeface="Trebuchet MS"/>
              </a:rPr>
              <a:t> </a:t>
            </a:r>
            <a:r>
              <a:rPr dirty="0" sz="1600" spc="-95">
                <a:latin typeface="Trebuchet MS"/>
                <a:cs typeface="Trebuchet MS"/>
              </a:rPr>
              <a:t>et</a:t>
            </a:r>
            <a:r>
              <a:rPr dirty="0" sz="1600" spc="-120">
                <a:latin typeface="Trebuchet MS"/>
                <a:cs typeface="Trebuchet MS"/>
              </a:rPr>
              <a:t> </a:t>
            </a:r>
            <a:r>
              <a:rPr dirty="0" sz="1600" spc="-40">
                <a:latin typeface="Trebuchet MS"/>
                <a:cs typeface="Trebuchet MS"/>
              </a:rPr>
              <a:t>l’harmonisation</a:t>
            </a:r>
            <a:r>
              <a:rPr dirty="0" sz="1600" spc="-65">
                <a:latin typeface="Trebuchet MS"/>
                <a:cs typeface="Trebuchet MS"/>
              </a:rPr>
              <a:t> </a:t>
            </a:r>
            <a:r>
              <a:rPr dirty="0" sz="1600" spc="-10">
                <a:latin typeface="Trebuchet MS"/>
                <a:cs typeface="Trebuchet MS"/>
              </a:rPr>
              <a:t>réglementaires</a:t>
            </a:r>
            <a:r>
              <a:rPr dirty="0" sz="1800" spc="-10"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895855" y="43294"/>
            <a:ext cx="558165" cy="47117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83185" rIns="0" bIns="0" rtlCol="0" vert="horz">
            <a:spAutoFit/>
          </a:bodyPr>
          <a:lstStyle/>
          <a:p>
            <a:pPr marL="163195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02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>
                <a:solidFill>
                  <a:srgbClr val="0A769F"/>
                </a:solidFill>
              </a:rPr>
              <a:t>L’IRE</a:t>
            </a:r>
            <a:r>
              <a:rPr dirty="0" spc="-65">
                <a:solidFill>
                  <a:srgbClr val="0A769F"/>
                </a:solidFill>
              </a:rPr>
              <a:t> </a:t>
            </a:r>
            <a:r>
              <a:rPr dirty="0">
                <a:solidFill>
                  <a:srgbClr val="0A769F"/>
                </a:solidFill>
              </a:rPr>
              <a:t>ET</a:t>
            </a:r>
            <a:r>
              <a:rPr dirty="0" spc="-60">
                <a:solidFill>
                  <a:srgbClr val="0A769F"/>
                </a:solidFill>
              </a:rPr>
              <a:t> </a:t>
            </a:r>
            <a:r>
              <a:rPr dirty="0">
                <a:solidFill>
                  <a:srgbClr val="0A769F"/>
                </a:solidFill>
              </a:rPr>
              <a:t>SES</a:t>
            </a:r>
            <a:r>
              <a:rPr dirty="0" spc="-50">
                <a:solidFill>
                  <a:srgbClr val="0A769F"/>
                </a:solidFill>
              </a:rPr>
              <a:t> </a:t>
            </a:r>
            <a:r>
              <a:rPr dirty="0" spc="-10">
                <a:solidFill>
                  <a:srgbClr val="0A769F"/>
                </a:solidFill>
              </a:rPr>
              <a:t>CARACTERISTIQUES (Suite)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4" name="object 4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1151" y="414908"/>
            <a:ext cx="9664700" cy="6443088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1971039" y="64757"/>
            <a:ext cx="447040" cy="47117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83185" rIns="0" bIns="0" rtlCol="0" vert="horz">
            <a:spAutoFit/>
          </a:bodyPr>
          <a:lstStyle/>
          <a:p>
            <a:pPr marL="107314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02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60020">
              <a:lnSpc>
                <a:spcPct val="100000"/>
              </a:lnSpc>
              <a:spcBef>
                <a:spcPts val="100"/>
              </a:spcBef>
            </a:pPr>
            <a:r>
              <a:rPr dirty="0" spc="-20">
                <a:solidFill>
                  <a:srgbClr val="46B0E0"/>
                </a:solidFill>
              </a:rPr>
              <a:t>IMPACT</a:t>
            </a:r>
            <a:r>
              <a:rPr dirty="0" spc="-95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DE</a:t>
            </a:r>
            <a:r>
              <a:rPr dirty="0" spc="-80">
                <a:solidFill>
                  <a:srgbClr val="46B0E0"/>
                </a:solidFill>
              </a:rPr>
              <a:t> </a:t>
            </a:r>
            <a:r>
              <a:rPr dirty="0" spc="-25">
                <a:solidFill>
                  <a:srgbClr val="46B0E0"/>
                </a:solidFill>
              </a:rPr>
              <a:t>L’IRE</a:t>
            </a:r>
            <a:r>
              <a:rPr dirty="0" spc="-14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AU</a:t>
            </a:r>
            <a:r>
              <a:rPr dirty="0" spc="-8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NIVEAU</a:t>
            </a:r>
            <a:r>
              <a:rPr dirty="0" spc="-50">
                <a:solidFill>
                  <a:srgbClr val="46B0E0"/>
                </a:solidFill>
              </a:rPr>
              <a:t> </a:t>
            </a:r>
            <a:r>
              <a:rPr dirty="0" spc="-10">
                <a:solidFill>
                  <a:srgbClr val="46B0E0"/>
                </a:solidFill>
              </a:rPr>
              <a:t>NATIONAL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4" name="object 4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1971039" y="64757"/>
            <a:ext cx="447040" cy="471170"/>
          </a:xfrm>
          <a:prstGeom prst="rect">
            <a:avLst/>
          </a:prstGeom>
          <a:solidFill>
            <a:srgbClr val="46B0E0"/>
          </a:solidFill>
        </p:spPr>
        <p:txBody>
          <a:bodyPr wrap="square" lIns="0" tIns="83185" rIns="0" bIns="0" rtlCol="0" vert="horz">
            <a:spAutoFit/>
          </a:bodyPr>
          <a:lstStyle/>
          <a:p>
            <a:pPr marL="107314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03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526414"/>
            <a:ext cx="9497314" cy="63315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70302" y="90296"/>
            <a:ext cx="693737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>
                <a:solidFill>
                  <a:srgbClr val="46B0E0"/>
                </a:solidFill>
              </a:rPr>
              <a:t>IMPACT</a:t>
            </a:r>
            <a:r>
              <a:rPr dirty="0" spc="-95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DE</a:t>
            </a:r>
            <a:r>
              <a:rPr dirty="0" spc="-80">
                <a:solidFill>
                  <a:srgbClr val="46B0E0"/>
                </a:solidFill>
              </a:rPr>
              <a:t> </a:t>
            </a:r>
            <a:r>
              <a:rPr dirty="0" spc="-25">
                <a:solidFill>
                  <a:srgbClr val="46B0E0"/>
                </a:solidFill>
              </a:rPr>
              <a:t>L’IRE</a:t>
            </a:r>
            <a:r>
              <a:rPr dirty="0" spc="-14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AU</a:t>
            </a:r>
            <a:r>
              <a:rPr dirty="0" spc="-8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NIVEAU</a:t>
            </a:r>
            <a:r>
              <a:rPr dirty="0" spc="-55">
                <a:solidFill>
                  <a:srgbClr val="46B0E0"/>
                </a:solidFill>
              </a:rPr>
              <a:t> </a:t>
            </a:r>
            <a:r>
              <a:rPr dirty="0" spc="-20">
                <a:solidFill>
                  <a:srgbClr val="46B0E0"/>
                </a:solidFill>
              </a:rPr>
              <a:t>NATIONAL</a:t>
            </a:r>
            <a:r>
              <a:rPr dirty="0" spc="-105">
                <a:solidFill>
                  <a:srgbClr val="46B0E0"/>
                </a:solidFill>
              </a:rPr>
              <a:t> </a:t>
            </a:r>
            <a:r>
              <a:rPr dirty="0" spc="-10">
                <a:solidFill>
                  <a:srgbClr val="46B0E0"/>
                </a:solidFill>
              </a:rPr>
              <a:t>(Suite)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4" name="object 4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1569719" y="64757"/>
            <a:ext cx="447040" cy="471170"/>
          </a:xfrm>
          <a:prstGeom prst="rect">
            <a:avLst/>
          </a:prstGeom>
          <a:solidFill>
            <a:srgbClr val="46B0E0"/>
          </a:solidFill>
        </p:spPr>
        <p:txBody>
          <a:bodyPr wrap="square" lIns="0" tIns="83185" rIns="0" bIns="0" rtlCol="0" vert="horz">
            <a:spAutoFit/>
          </a:bodyPr>
          <a:lstStyle/>
          <a:p>
            <a:pPr marL="107314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03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512950"/>
            <a:ext cx="9517634" cy="63450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70302" y="90296"/>
            <a:ext cx="693737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>
                <a:solidFill>
                  <a:srgbClr val="46B0E0"/>
                </a:solidFill>
              </a:rPr>
              <a:t>IMPACT</a:t>
            </a:r>
            <a:r>
              <a:rPr dirty="0" spc="-95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DE</a:t>
            </a:r>
            <a:r>
              <a:rPr dirty="0" spc="-80">
                <a:solidFill>
                  <a:srgbClr val="46B0E0"/>
                </a:solidFill>
              </a:rPr>
              <a:t> </a:t>
            </a:r>
            <a:r>
              <a:rPr dirty="0" spc="-25">
                <a:solidFill>
                  <a:srgbClr val="46B0E0"/>
                </a:solidFill>
              </a:rPr>
              <a:t>L’IRE</a:t>
            </a:r>
            <a:r>
              <a:rPr dirty="0" spc="-14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AU</a:t>
            </a:r>
            <a:r>
              <a:rPr dirty="0" spc="-80">
                <a:solidFill>
                  <a:srgbClr val="46B0E0"/>
                </a:solidFill>
              </a:rPr>
              <a:t> </a:t>
            </a:r>
            <a:r>
              <a:rPr dirty="0">
                <a:solidFill>
                  <a:srgbClr val="46B0E0"/>
                </a:solidFill>
              </a:rPr>
              <a:t>NIVEAU</a:t>
            </a:r>
            <a:r>
              <a:rPr dirty="0" spc="-55">
                <a:solidFill>
                  <a:srgbClr val="46B0E0"/>
                </a:solidFill>
              </a:rPr>
              <a:t> </a:t>
            </a:r>
            <a:r>
              <a:rPr dirty="0" spc="-20">
                <a:solidFill>
                  <a:srgbClr val="46B0E0"/>
                </a:solidFill>
              </a:rPr>
              <a:t>NATIONAL</a:t>
            </a:r>
            <a:r>
              <a:rPr dirty="0" spc="-105">
                <a:solidFill>
                  <a:srgbClr val="46B0E0"/>
                </a:solidFill>
              </a:rPr>
              <a:t> </a:t>
            </a:r>
            <a:r>
              <a:rPr dirty="0" spc="-10">
                <a:solidFill>
                  <a:srgbClr val="46B0E0"/>
                </a:solidFill>
              </a:rPr>
              <a:t>(Suite)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1582400" y="290944"/>
            <a:ext cx="609600" cy="533400"/>
            <a:chOff x="11582400" y="290944"/>
            <a:chExt cx="609600" cy="533400"/>
          </a:xfrm>
        </p:grpSpPr>
        <p:sp>
          <p:nvSpPr>
            <p:cNvPr id="4" name="object 4" descr=""/>
            <p:cNvSpPr/>
            <p:nvPr/>
          </p:nvSpPr>
          <p:spPr>
            <a:xfrm>
              <a:off x="11582400" y="290944"/>
              <a:ext cx="609600" cy="471170"/>
            </a:xfrm>
            <a:custGeom>
              <a:avLst/>
              <a:gdLst/>
              <a:ahLst/>
              <a:cxnLst/>
              <a:rect l="l" t="t" r="r" b="b"/>
              <a:pathLst>
                <a:path w="609600" h="471170">
                  <a:moveTo>
                    <a:pt x="609600" y="0"/>
                  </a:moveTo>
                  <a:lnTo>
                    <a:pt x="0" y="0"/>
                  </a:lnTo>
                  <a:lnTo>
                    <a:pt x="0" y="471055"/>
                  </a:lnTo>
                  <a:lnTo>
                    <a:pt x="609600" y="47105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84507" y="312432"/>
              <a:ext cx="421398" cy="511289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/>
          <p:nvPr/>
        </p:nvSpPr>
        <p:spPr>
          <a:xfrm>
            <a:off x="11582400" y="290944"/>
            <a:ext cx="609600" cy="47117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655"/>
              </a:spcBef>
            </a:pP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2848" y="6236918"/>
            <a:ext cx="1153096" cy="58367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1569719" y="64757"/>
            <a:ext cx="447040" cy="471170"/>
          </a:xfrm>
          <a:prstGeom prst="rect">
            <a:avLst/>
          </a:prstGeom>
          <a:solidFill>
            <a:srgbClr val="46B0E0"/>
          </a:solidFill>
        </p:spPr>
        <p:txBody>
          <a:bodyPr wrap="square" lIns="0" tIns="83185" rIns="0" bIns="0" rtlCol="0" vert="horz">
            <a:spAutoFit/>
          </a:bodyPr>
          <a:lstStyle/>
          <a:p>
            <a:pPr marL="107314">
              <a:lnSpc>
                <a:spcPct val="100000"/>
              </a:lnSpc>
              <a:spcBef>
                <a:spcPts val="655"/>
              </a:spcBef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03</a:t>
            </a:r>
            <a:endParaRPr sz="1800">
              <a:latin typeface="Calibri"/>
              <a:cs typeface="Calibri"/>
            </a:endParaRPr>
          </a:p>
        </p:txBody>
      </p:sp>
      <p:graphicFrame>
        <p:nvGraphicFramePr>
          <p:cNvPr id="9" name="object 9" descr=""/>
          <p:cNvGraphicFramePr>
            <a:graphicFrameLocks noGrp="1"/>
          </p:cNvGraphicFramePr>
          <p:nvPr/>
        </p:nvGraphicFramePr>
        <p:xfrm>
          <a:off x="1446530" y="940308"/>
          <a:ext cx="9253220" cy="5701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2835"/>
                <a:gridCol w="2435225"/>
                <a:gridCol w="3344545"/>
                <a:gridCol w="2290445"/>
              </a:tblGrid>
              <a:tr h="475615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dirty="0" sz="1400" spc="-20" b="1">
                          <a:latin typeface="Trebuchet MS"/>
                          <a:cs typeface="Trebuchet MS"/>
                        </a:rPr>
                        <a:t>Pays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181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tc>
                  <a:txBody>
                    <a:bodyPr/>
                    <a:lstStyle/>
                    <a:p>
                      <a:pPr marL="49530" marR="52514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1400" spc="-25" b="1">
                          <a:latin typeface="Trebuchet MS"/>
                          <a:cs typeface="Trebuchet MS"/>
                        </a:rPr>
                        <a:t>Régulateur</a:t>
                      </a:r>
                      <a:r>
                        <a:rPr dirty="0" sz="1400" spc="-12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 b="1">
                          <a:latin typeface="Trebuchet MS"/>
                          <a:cs typeface="Trebuchet MS"/>
                        </a:rPr>
                        <a:t>/</a:t>
                      </a:r>
                      <a:r>
                        <a:rPr dirty="0" sz="1400" spc="-9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0" b="1">
                          <a:latin typeface="Trebuchet MS"/>
                          <a:cs typeface="Trebuchet MS"/>
                        </a:rPr>
                        <a:t>Opérateur </a:t>
                      </a:r>
                      <a:r>
                        <a:rPr dirty="0" sz="1400" spc="-10" b="1">
                          <a:latin typeface="Trebuchet MS"/>
                          <a:cs typeface="Trebuchet MS"/>
                        </a:rPr>
                        <a:t>concerné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143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dirty="0" sz="1400" spc="-75" b="1">
                          <a:latin typeface="Trebuchet MS"/>
                          <a:cs typeface="Trebuchet MS"/>
                        </a:rPr>
                        <a:t>Type</a:t>
                      </a:r>
                      <a:r>
                        <a:rPr dirty="0" sz="1400" spc="-114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 b="1">
                          <a:latin typeface="Trebuchet MS"/>
                          <a:cs typeface="Trebuchet MS"/>
                        </a:rPr>
                        <a:t>d’appui</a:t>
                      </a:r>
                      <a:r>
                        <a:rPr dirty="0" sz="1400" spc="-13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 b="1">
                          <a:latin typeface="Trebuchet MS"/>
                          <a:cs typeface="Trebuchet MS"/>
                        </a:rPr>
                        <a:t>réglementaire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181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dirty="0" sz="1400" spc="-40" b="1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3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5" b="1">
                          <a:latin typeface="Trebuchet MS"/>
                          <a:cs typeface="Trebuchet MS"/>
                        </a:rPr>
                        <a:t>AESTAP</a:t>
                      </a:r>
                      <a:r>
                        <a:rPr dirty="0" sz="1400" spc="-145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 b="1">
                          <a:latin typeface="Trebuchet MS"/>
                          <a:cs typeface="Trebuchet MS"/>
                        </a:rPr>
                        <a:t>/</a:t>
                      </a:r>
                      <a:r>
                        <a:rPr dirty="0" sz="1400" spc="-120" b="1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5" b="1">
                          <a:latin typeface="Trebuchet MS"/>
                          <a:cs typeface="Trebuchet MS"/>
                        </a:rPr>
                        <a:t>IRE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181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6C9EB"/>
                    </a:solidFill>
                  </a:tcPr>
                </a:tc>
              </a:tr>
              <a:tr h="610870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r>
                        <a:rPr dirty="0" sz="1400" spc="50">
                          <a:latin typeface="Trebuchet MS"/>
                          <a:cs typeface="Trebuchet MS"/>
                        </a:rPr>
                        <a:t>RDC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54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1400" spc="-55">
                          <a:latin typeface="Trebuchet MS"/>
                          <a:cs typeface="Trebuchet MS"/>
                        </a:rPr>
                        <a:t>Autorité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40">
                          <a:latin typeface="Trebuchet MS"/>
                          <a:cs typeface="Trebuchet MS"/>
                        </a:rPr>
                        <a:t>régulation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5">
                          <a:latin typeface="Trebuchet MS"/>
                          <a:cs typeface="Trebuchet MS"/>
                        </a:rPr>
                        <a:t>de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4953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l’électricité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87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Code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0">
                          <a:latin typeface="Trebuchet MS"/>
                          <a:cs typeface="Trebuchet MS"/>
                        </a:rPr>
                        <a:t>Qualité</a:t>
                      </a:r>
                      <a:r>
                        <a:rPr dirty="0" sz="14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>
                          <a:latin typeface="Trebuchet MS"/>
                          <a:cs typeface="Trebuchet MS"/>
                        </a:rPr>
                        <a:t>Service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(QoS)</a:t>
                      </a:r>
                      <a:r>
                        <a:rPr dirty="0" sz="14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50">
                          <a:latin typeface="Trebuchet MS"/>
                          <a:cs typeface="Trebuchet MS"/>
                        </a:rPr>
                        <a:t>+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4953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formation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87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dirty="0" sz="1400" spc="-50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Réglementation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technique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87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0870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Kenya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-35">
                          <a:latin typeface="Trebuchet MS"/>
                          <a:cs typeface="Trebuchet MS"/>
                        </a:rPr>
                        <a:t>Régulateur</a:t>
                      </a:r>
                      <a:r>
                        <a:rPr dirty="0" sz="1400" spc="-12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l’électricité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 marR="16383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Cadre</a:t>
                      </a:r>
                      <a:r>
                        <a:rPr dirty="0" sz="14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60">
                          <a:latin typeface="Trebuchet MS"/>
                          <a:cs typeface="Trebuchet MS"/>
                        </a:rPr>
                        <a:t>fixation</a:t>
                      </a:r>
                      <a:r>
                        <a:rPr dirty="0" sz="1400" spc="-8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des</a:t>
                      </a:r>
                      <a:r>
                        <a:rPr dirty="0" sz="14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50">
                          <a:latin typeface="Trebuchet MS"/>
                          <a:cs typeface="Trebuchet MS"/>
                        </a:rPr>
                        <a:t>tarifs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+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politique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5">
                          <a:latin typeface="Trebuchet MS"/>
                          <a:cs typeface="Trebuchet MS"/>
                        </a:rPr>
                        <a:t>de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raccordement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 marR="33782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400" spc="-50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5">
                          <a:latin typeface="Trebuchet MS"/>
                          <a:cs typeface="Trebuchet MS"/>
                        </a:rPr>
                        <a:t>Réglementation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économique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0235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Nigeria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70">
                          <a:latin typeface="Trebuchet MS"/>
                          <a:cs typeface="Trebuchet MS"/>
                        </a:rPr>
                        <a:t>NERC</a:t>
                      </a:r>
                      <a:r>
                        <a:rPr dirty="0" sz="14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55">
                          <a:latin typeface="Trebuchet MS"/>
                          <a:cs typeface="Trebuchet MS"/>
                        </a:rPr>
                        <a:t>C</a:t>
                      </a:r>
                      <a:r>
                        <a:rPr dirty="0" sz="1400" spc="-8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régulateurs</a:t>
                      </a:r>
                      <a:r>
                        <a:rPr dirty="0" sz="14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des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>
                          <a:latin typeface="Trebuchet MS"/>
                          <a:cs typeface="Trebuchet MS"/>
                        </a:rPr>
                        <a:t>États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Lignes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0">
                          <a:latin typeface="Trebuchet MS"/>
                          <a:cs typeface="Trebuchet MS"/>
                        </a:rPr>
                        <a:t>directrices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55">
                          <a:latin typeface="Trebuchet MS"/>
                          <a:cs typeface="Trebuchet MS"/>
                        </a:rPr>
                        <a:t>tarifaires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55">
                          <a:latin typeface="Trebuchet MS"/>
                          <a:cs typeface="Trebuchet MS"/>
                        </a:rPr>
                        <a:t>(5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>
                          <a:latin typeface="Trebuchet MS"/>
                          <a:cs typeface="Trebuchet MS"/>
                        </a:rPr>
                        <a:t>États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49530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pilotes)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400" spc="-55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</a:t>
                      </a:r>
                      <a:r>
                        <a:rPr dirty="0" sz="14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Tarification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décentralisée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0870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Lesotho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-20">
                          <a:latin typeface="Trebuchet MS"/>
                          <a:cs typeface="Trebuchet MS"/>
                        </a:rPr>
                        <a:t>LEWA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 marR="23939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Révision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du</a:t>
                      </a:r>
                      <a:r>
                        <a:rPr dirty="0" sz="14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5">
                          <a:latin typeface="Trebuchet MS"/>
                          <a:cs typeface="Trebuchet MS"/>
                        </a:rPr>
                        <a:t>cadre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50">
                          <a:latin typeface="Trebuchet MS"/>
                          <a:cs typeface="Trebuchet MS"/>
                        </a:rPr>
                        <a:t>juridique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75">
                          <a:latin typeface="Trebuchet MS"/>
                          <a:cs typeface="Trebuchet MS"/>
                        </a:rPr>
                        <a:t>et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extension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du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mandat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-50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</a:t>
                      </a:r>
                      <a:r>
                        <a:rPr dirty="0" sz="14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Cadre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>
                          <a:latin typeface="Trebuchet MS"/>
                          <a:cs typeface="Trebuchet MS"/>
                        </a:rPr>
                        <a:t>légal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5615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93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Malawi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187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935"/>
                        </a:spcBef>
                      </a:pPr>
                      <a:r>
                        <a:rPr dirty="0" sz="1400" spc="-30">
                          <a:latin typeface="Trebuchet MS"/>
                          <a:cs typeface="Trebuchet MS"/>
                        </a:rPr>
                        <a:t>Ministère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70">
                          <a:latin typeface="Trebuchet MS"/>
                          <a:cs typeface="Trebuchet MS"/>
                        </a:rPr>
                        <a:t>/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Régulateur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187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 marR="7359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Révision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loi</a:t>
                      </a:r>
                      <a:r>
                        <a:rPr dirty="0" sz="14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55">
                          <a:latin typeface="Trebuchet MS"/>
                          <a:cs typeface="Trebuchet MS"/>
                        </a:rPr>
                        <a:t>électricité</a:t>
                      </a:r>
                      <a:r>
                        <a:rPr dirty="0" sz="1400" spc="-12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55">
                          <a:latin typeface="Trebuchet MS"/>
                          <a:cs typeface="Trebuchet MS"/>
                        </a:rPr>
                        <a:t>C</a:t>
                      </a:r>
                      <a:r>
                        <a:rPr dirty="0" sz="14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>
                          <a:latin typeface="Trebuchet MS"/>
                          <a:cs typeface="Trebuchet MS"/>
                        </a:rPr>
                        <a:t>politique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énergétique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206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 marR="814069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1400" spc="-50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Réformes structurelles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206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0235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Éthiopie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 marR="19431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400" spc="-55">
                          <a:latin typeface="Trebuchet MS"/>
                          <a:cs typeface="Trebuchet MS"/>
                        </a:rPr>
                        <a:t>Autorité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40">
                          <a:latin typeface="Trebuchet MS"/>
                          <a:cs typeface="Trebuchet MS"/>
                        </a:rPr>
                        <a:t>régulation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70">
                          <a:latin typeface="Trebuchet MS"/>
                          <a:cs typeface="Trebuchet MS"/>
                        </a:rPr>
                        <a:t>/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EEP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20">
                          <a:latin typeface="Trebuchet MS"/>
                          <a:cs typeface="Trebuchet MS"/>
                        </a:rPr>
                        <a:t>/</a:t>
                      </a:r>
                      <a:r>
                        <a:rPr dirty="0" sz="1400" spc="-25">
                          <a:latin typeface="Trebuchet MS"/>
                          <a:cs typeface="Trebuchet MS"/>
                        </a:rPr>
                        <a:t> EEU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Cadre</a:t>
                      </a:r>
                      <a:r>
                        <a:rPr dirty="0" sz="14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60">
                          <a:latin typeface="Trebuchet MS"/>
                          <a:cs typeface="Trebuchet MS"/>
                        </a:rPr>
                        <a:t>d’octroi</a:t>
                      </a:r>
                      <a:r>
                        <a:rPr dirty="0" sz="1400" spc="-1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licences</a:t>
                      </a:r>
                      <a:r>
                        <a:rPr dirty="0" sz="14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+</a:t>
                      </a:r>
                      <a:r>
                        <a:rPr dirty="0" sz="14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renforcement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4953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des</a:t>
                      </a:r>
                      <a:r>
                        <a:rPr dirty="0" sz="1400" spc="-5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capacités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793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1400" spc="-50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</a:t>
                      </a:r>
                      <a:r>
                        <a:rPr dirty="0" sz="14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7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Accès</a:t>
                      </a:r>
                      <a:r>
                        <a:rPr dirty="0" sz="14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>
                          <a:latin typeface="Trebuchet MS"/>
                          <a:cs typeface="Trebuchet MS"/>
                        </a:rPr>
                        <a:t>au</a:t>
                      </a:r>
                      <a:r>
                        <a:rPr dirty="0" sz="1400" spc="-8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marché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0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0235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70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Namibie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70"/>
                        </a:spcBef>
                      </a:pPr>
                      <a:r>
                        <a:rPr dirty="0" sz="1400" spc="45">
                          <a:latin typeface="Trebuchet MS"/>
                          <a:cs typeface="Trebuchet MS"/>
                        </a:rPr>
                        <a:t>ECB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Cadre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50">
                          <a:latin typeface="Trebuchet MS"/>
                          <a:cs typeface="Trebuchet MS"/>
                        </a:rPr>
                        <a:t>réglementaire</a:t>
                      </a:r>
                      <a:r>
                        <a:rPr dirty="0" sz="1400" spc="-13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40">
                          <a:latin typeface="Trebuchet MS"/>
                          <a:cs typeface="Trebuchet MS"/>
                        </a:rPr>
                        <a:t>qualité</a:t>
                      </a:r>
                      <a:r>
                        <a:rPr dirty="0" sz="1400" spc="-8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service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4953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+</a:t>
                      </a:r>
                      <a:r>
                        <a:rPr dirty="0" sz="1400" spc="-1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formation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800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 marR="761365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400" spc="-50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</a:t>
                      </a:r>
                      <a:r>
                        <a:rPr dirty="0" sz="1400" spc="-12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Protection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consommateurs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800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75615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93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Tchad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187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Société</a:t>
                      </a:r>
                      <a:r>
                        <a:rPr dirty="0" sz="1400" spc="-9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nationale</a:t>
                      </a:r>
                      <a:r>
                        <a:rPr dirty="0" sz="1400" spc="-6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d’électricité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49530">
                        <a:lnSpc>
                          <a:spcPct val="100000"/>
                        </a:lnSpc>
                      </a:pPr>
                      <a:r>
                        <a:rPr dirty="0" sz="1400" spc="-270">
                          <a:latin typeface="Trebuchet MS"/>
                          <a:cs typeface="Trebuchet MS"/>
                        </a:rPr>
                        <a:t>/</a:t>
                      </a:r>
                      <a:r>
                        <a:rPr dirty="0" sz="1400" spc="-13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autorités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27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935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Plan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50">
                          <a:latin typeface="Trebuchet MS"/>
                          <a:cs typeface="Trebuchet MS"/>
                        </a:rPr>
                        <a:t>directeur</a:t>
                      </a:r>
                      <a:r>
                        <a:rPr dirty="0" sz="1400" spc="-12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55">
                          <a:latin typeface="Trebuchet MS"/>
                          <a:cs typeface="Trebuchet MS"/>
                        </a:rPr>
                        <a:t>ENR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55">
                          <a:latin typeface="Trebuchet MS"/>
                          <a:cs typeface="Trebuchet MS"/>
                        </a:rPr>
                        <a:t>C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65">
                          <a:latin typeface="Trebuchet MS"/>
                          <a:cs typeface="Trebuchet MS"/>
                        </a:rPr>
                        <a:t>fiabilité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réseau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187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400" spc="-50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III</a:t>
                      </a:r>
                      <a:r>
                        <a:rPr dirty="0" sz="14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Performance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opérateurs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27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0870"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70"/>
                        </a:spcBef>
                      </a:pPr>
                      <a:r>
                        <a:rPr dirty="0" sz="1400" spc="-10">
                          <a:latin typeface="Trebuchet MS"/>
                          <a:cs typeface="Trebuchet MS"/>
                        </a:rPr>
                        <a:t>Gabon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1470"/>
                        </a:spcBef>
                      </a:pPr>
                      <a:r>
                        <a:rPr dirty="0" sz="1400" spc="-20">
                          <a:latin typeface="Trebuchet MS"/>
                          <a:cs typeface="Trebuchet MS"/>
                        </a:rPr>
                        <a:t>SEEG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186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 marR="1162050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Études</a:t>
                      </a:r>
                      <a:r>
                        <a:rPr dirty="0" sz="1400" spc="-13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400" spc="-11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60">
                          <a:latin typeface="Trebuchet MS"/>
                          <a:cs typeface="Trebuchet MS"/>
                        </a:rPr>
                        <a:t>fiabilité</a:t>
                      </a:r>
                      <a:r>
                        <a:rPr dirty="0" sz="1400" spc="-10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réseau</a:t>
                      </a:r>
                      <a:r>
                        <a:rPr dirty="0" sz="1400" spc="-10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5">
                          <a:latin typeface="Trebuchet MS"/>
                          <a:cs typeface="Trebuchet MS"/>
                        </a:rPr>
                        <a:t>et </a:t>
                      </a:r>
                      <a:r>
                        <a:rPr dirty="0" sz="1400" spc="-45">
                          <a:latin typeface="Trebuchet MS"/>
                          <a:cs typeface="Trebuchet MS"/>
                        </a:rPr>
                        <a:t>restructuration</a:t>
                      </a:r>
                      <a:r>
                        <a:rPr dirty="0" sz="1400" spc="-1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>
                          <a:latin typeface="Trebuchet MS"/>
                          <a:cs typeface="Trebuchet MS"/>
                        </a:rPr>
                        <a:t>MT/BT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800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 marR="162560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dirty="0" sz="1400" spc="-50">
                          <a:latin typeface="Trebuchet MS"/>
                          <a:cs typeface="Trebuchet MS"/>
                        </a:rPr>
                        <a:t>Pilier</a:t>
                      </a:r>
                      <a:r>
                        <a:rPr dirty="0" sz="1400" spc="-114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35">
                          <a:latin typeface="Trebuchet MS"/>
                          <a:cs typeface="Trebuchet MS"/>
                        </a:rPr>
                        <a:t>III</a:t>
                      </a:r>
                      <a:r>
                        <a:rPr dirty="0" sz="1400" spc="-8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13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0">
                          <a:latin typeface="Trebuchet MS"/>
                          <a:cs typeface="Trebuchet MS"/>
                        </a:rPr>
                        <a:t>Gouvernance</a:t>
                      </a:r>
                      <a:r>
                        <a:rPr dirty="0" sz="1400" spc="-9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400" spc="-25">
                          <a:latin typeface="Trebuchet MS"/>
                          <a:cs typeface="Trebuchet MS"/>
                        </a:rPr>
                        <a:t>des </a:t>
                      </a:r>
                      <a:r>
                        <a:rPr dirty="0" sz="1400" spc="-10">
                          <a:latin typeface="Trebuchet MS"/>
                          <a:cs typeface="Trebuchet MS"/>
                        </a:rPr>
                        <a:t>opérateurs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800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 descr=""/>
          <p:cNvSpPr txBox="1"/>
          <p:nvPr/>
        </p:nvSpPr>
        <p:spPr>
          <a:xfrm>
            <a:off x="1556385" y="592328"/>
            <a:ext cx="88493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C04F15"/>
                </a:solidFill>
                <a:latin typeface="Trebuchet MS"/>
                <a:cs typeface="Trebuchet MS"/>
              </a:rPr>
              <a:t>Appuis</a:t>
            </a:r>
            <a:r>
              <a:rPr dirty="0" sz="1800" spc="-150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30" b="1">
                <a:solidFill>
                  <a:srgbClr val="C04F15"/>
                </a:solidFill>
                <a:latin typeface="Trebuchet MS"/>
                <a:cs typeface="Trebuchet MS"/>
              </a:rPr>
              <a:t>de</a:t>
            </a:r>
            <a:r>
              <a:rPr dirty="0" sz="1800" spc="-150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b="1">
                <a:solidFill>
                  <a:srgbClr val="C04F15"/>
                </a:solidFill>
                <a:latin typeface="Trebuchet MS"/>
                <a:cs typeface="Trebuchet MS"/>
              </a:rPr>
              <a:t>la</a:t>
            </a:r>
            <a:r>
              <a:rPr dirty="0" sz="1800" spc="-135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10" b="1">
                <a:solidFill>
                  <a:srgbClr val="C04F15"/>
                </a:solidFill>
                <a:latin typeface="Trebuchet MS"/>
                <a:cs typeface="Trebuchet MS"/>
              </a:rPr>
              <a:t>Banque</a:t>
            </a:r>
            <a:r>
              <a:rPr dirty="0" sz="1800" spc="-160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b="1">
                <a:solidFill>
                  <a:srgbClr val="C04F15"/>
                </a:solidFill>
                <a:latin typeface="Trebuchet MS"/>
                <a:cs typeface="Trebuchet MS"/>
              </a:rPr>
              <a:t>à</a:t>
            </a:r>
            <a:r>
              <a:rPr dirty="0" sz="1800" spc="-140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b="1">
                <a:solidFill>
                  <a:srgbClr val="C04F15"/>
                </a:solidFill>
                <a:latin typeface="Trebuchet MS"/>
                <a:cs typeface="Trebuchet MS"/>
              </a:rPr>
              <a:t>la</a:t>
            </a:r>
            <a:r>
              <a:rPr dirty="0" sz="1800" spc="-135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45" b="1">
                <a:solidFill>
                  <a:srgbClr val="C04F15"/>
                </a:solidFill>
                <a:latin typeface="Trebuchet MS"/>
                <a:cs typeface="Trebuchet MS"/>
              </a:rPr>
              <a:t>régulation</a:t>
            </a:r>
            <a:r>
              <a:rPr dirty="0" sz="1800" spc="-105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30" b="1">
                <a:solidFill>
                  <a:srgbClr val="C04F15"/>
                </a:solidFill>
                <a:latin typeface="Trebuchet MS"/>
                <a:cs typeface="Trebuchet MS"/>
              </a:rPr>
              <a:t>de</a:t>
            </a:r>
            <a:r>
              <a:rPr dirty="0" sz="1800" spc="-150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60" b="1">
                <a:solidFill>
                  <a:srgbClr val="C04F15"/>
                </a:solidFill>
                <a:latin typeface="Trebuchet MS"/>
                <a:cs typeface="Trebuchet MS"/>
              </a:rPr>
              <a:t>l’électricité</a:t>
            </a:r>
            <a:r>
              <a:rPr dirty="0" sz="1800" spc="-80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40" b="1">
                <a:solidFill>
                  <a:srgbClr val="C04F15"/>
                </a:solidFill>
                <a:latin typeface="Trebuchet MS"/>
                <a:cs typeface="Trebuchet MS"/>
              </a:rPr>
              <a:t>en</a:t>
            </a:r>
            <a:r>
              <a:rPr dirty="0" sz="1800" spc="-150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60" b="1">
                <a:solidFill>
                  <a:srgbClr val="C04F15"/>
                </a:solidFill>
                <a:latin typeface="Trebuchet MS"/>
                <a:cs typeface="Trebuchet MS"/>
              </a:rPr>
              <a:t>Afrique</a:t>
            </a:r>
            <a:r>
              <a:rPr dirty="0" sz="1800" spc="-145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b="1">
                <a:solidFill>
                  <a:srgbClr val="C04F15"/>
                </a:solidFill>
                <a:latin typeface="Trebuchet MS"/>
                <a:cs typeface="Trebuchet MS"/>
              </a:rPr>
              <a:t>(Mission</a:t>
            </a:r>
            <a:r>
              <a:rPr dirty="0" sz="1800" spc="-125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105" b="1">
                <a:solidFill>
                  <a:srgbClr val="C04F15"/>
                </a:solidFill>
                <a:latin typeface="Trebuchet MS"/>
                <a:cs typeface="Trebuchet MS"/>
              </a:rPr>
              <a:t>300</a:t>
            </a:r>
            <a:r>
              <a:rPr dirty="0" sz="1800" spc="-135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10" b="1">
                <a:solidFill>
                  <a:srgbClr val="C04F15"/>
                </a:solidFill>
                <a:latin typeface="Trebuchet MS"/>
                <a:cs typeface="Trebuchet MS"/>
              </a:rPr>
              <a:t>/</a:t>
            </a:r>
            <a:r>
              <a:rPr dirty="0" sz="1800" spc="-130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40" b="1">
                <a:solidFill>
                  <a:srgbClr val="C04F15"/>
                </a:solidFill>
                <a:latin typeface="Trebuchet MS"/>
                <a:cs typeface="Trebuchet MS"/>
              </a:rPr>
              <a:t>AESTAP</a:t>
            </a:r>
            <a:r>
              <a:rPr dirty="0" sz="1800" spc="-165" b="1">
                <a:solidFill>
                  <a:srgbClr val="C04F15"/>
                </a:solidFill>
                <a:latin typeface="Trebuchet MS"/>
                <a:cs typeface="Trebuchet MS"/>
              </a:rPr>
              <a:t> </a:t>
            </a:r>
            <a:r>
              <a:rPr dirty="0" sz="1800" spc="-25" b="1">
                <a:solidFill>
                  <a:srgbClr val="C04F15"/>
                </a:solidFill>
                <a:latin typeface="Trebuchet MS"/>
                <a:cs typeface="Trebuchet MS"/>
              </a:rPr>
              <a:t>II)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LETSARA, NIRINA</dc:creator>
  <dcterms:created xsi:type="dcterms:W3CDTF">2026-01-28T09:18:30Z</dcterms:created>
  <dcterms:modified xsi:type="dcterms:W3CDTF">2026-01-28T09:18:30Z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2026-01-27T00:00:00Z</vt:filetime>
  </property>
  <property fmtid="{D5CDD505-2E9C-101B-9397-08002B2CF9AE}" pid="3" name="Creator">
    <vt:lpwstr>Foxit Software Inc.</vt:lpwstr>
  </property>
  <property fmtid="{D5CDD505-2E9C-101B-9397-08002B2CF9AE}" pid="4" name="LastSaved">
    <vt:filetime>2026-01-28T00:00:00Z</vt:filetime>
  </property>
  <property fmtid="{D5CDD505-2E9C-101B-9397-08002B2CF9AE}" pid="5" name="Producer">
    <vt:lpwstr>Foxit PDF Creator Version 12.1.0.15383</vt:lpwstr>
  </property>
</Properties>
</file>